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49" r:id="rId4"/>
  </p:sldMasterIdLst>
  <p:notesMasterIdLst>
    <p:notesMasterId r:id="rId32"/>
  </p:notesMasterIdLst>
  <p:handoutMasterIdLst>
    <p:handoutMasterId r:id="rId3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577"/>
    <a:srgbClr val="432A88"/>
    <a:srgbClr val="8F77D5"/>
    <a:srgbClr val="605970"/>
    <a:srgbClr val="433C54"/>
    <a:srgbClr val="DC4C81"/>
    <a:srgbClr val="AD97ED"/>
    <a:srgbClr val="00A3A0"/>
    <a:srgbClr val="CA85DE"/>
    <a:srgbClr val="EB4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79651" autoAdjust="0"/>
  </p:normalViewPr>
  <p:slideViewPr>
    <p:cSldViewPr snapToGrid="0" snapToObjects="1">
      <p:cViewPr>
        <p:scale>
          <a:sx n="81" d="100"/>
          <a:sy n="81" d="100"/>
        </p:scale>
        <p:origin x="-258" y="-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0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>
        <p:scale>
          <a:sx n="100" d="100"/>
          <a:sy n="100" d="100"/>
        </p:scale>
        <p:origin x="250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(n=1007)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1. Mycket liten utsträckning [1]</c:v>
                </c:pt>
                <c:pt idx="1">
                  <c:v>2. [2]</c:v>
                </c:pt>
                <c:pt idx="2">
                  <c:v>3. [3]</c:v>
                </c:pt>
                <c:pt idx="3">
                  <c:v>4. [4]</c:v>
                </c:pt>
                <c:pt idx="4">
                  <c:v>5. Mycket stor utsträckning [5]</c:v>
                </c:pt>
                <c:pt idx="5">
                  <c:v>Handlar ej denna typ av produkter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4.8399999999999999E-2</c:v>
                </c:pt>
                <c:pt idx="1">
                  <c:v>4.2500000000000003E-2</c:v>
                </c:pt>
                <c:pt idx="2">
                  <c:v>0.1714</c:v>
                </c:pt>
                <c:pt idx="3">
                  <c:v>0.23369999999999999</c:v>
                </c:pt>
                <c:pt idx="4">
                  <c:v>0.44579999999999997</c:v>
                </c:pt>
                <c:pt idx="5">
                  <c:v>5.8200000000000002E-2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954-4120-BE62-88F3088C1C3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10"/>
        <c:axId val="129167360"/>
        <c:axId val="129170048"/>
      </c:barChart>
      <c:catAx>
        <c:axId val="12916736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 algn="r">
              <a:defRPr sz="1200" b="0" i="0" u="none">
                <a:solidFill>
                  <a:srgbClr val="595959"/>
                </a:solidFill>
                <a:latin typeface="Arial"/>
              </a:defRPr>
            </a:pPr>
            <a:endParaRPr lang="sv-SE"/>
          </a:p>
        </c:txPr>
        <c:crossAx val="129170048"/>
        <c:crosses val="autoZero"/>
        <c:auto val="1"/>
        <c:lblAlgn val="ctr"/>
        <c:lblOffset val="300"/>
        <c:noMultiLvlLbl val="0"/>
      </c:catAx>
      <c:valAx>
        <c:axId val="129170048"/>
        <c:scaling>
          <c:orientation val="minMax"/>
          <c:max val="1"/>
          <c:min val="0"/>
        </c:scaling>
        <c:delete val="1"/>
        <c:axPos val="t"/>
        <c:numFmt formatCode="0.00%" sourceLinked="1"/>
        <c:majorTickMark val="out"/>
        <c:minorTickMark val="none"/>
        <c:tickLblPos val="low"/>
        <c:crossAx val="129167360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(n=1007)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1. Helt oviktigt [1]</c:v>
                </c:pt>
                <c:pt idx="1">
                  <c:v>2. [2]</c:v>
                </c:pt>
                <c:pt idx="2">
                  <c:v>3. [3]</c:v>
                </c:pt>
                <c:pt idx="3">
                  <c:v>4. [4]</c:v>
                </c:pt>
                <c:pt idx="4">
                  <c:v>5. Mycket viktigt [5]</c:v>
                </c:pt>
                <c:pt idx="5">
                  <c:v>Köper ej denna typ av produkter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1.47E-2</c:v>
                </c:pt>
                <c:pt idx="1">
                  <c:v>2.6100000000000002E-2</c:v>
                </c:pt>
                <c:pt idx="2">
                  <c:v>0.1207</c:v>
                </c:pt>
                <c:pt idx="3">
                  <c:v>0.22550000000000001</c:v>
                </c:pt>
                <c:pt idx="4">
                  <c:v>0.59230000000000005</c:v>
                </c:pt>
                <c:pt idx="5">
                  <c:v>2.06E-2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AA6-45A6-A40E-519B551A636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10"/>
        <c:axId val="194353024"/>
        <c:axId val="194355968"/>
      </c:barChart>
      <c:catAx>
        <c:axId val="19435302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 algn="r">
              <a:defRPr sz="1200" b="0" i="0" u="none">
                <a:solidFill>
                  <a:srgbClr val="595959"/>
                </a:solidFill>
                <a:latin typeface="Arial"/>
              </a:defRPr>
            </a:pPr>
            <a:endParaRPr lang="sv-SE"/>
          </a:p>
        </c:txPr>
        <c:crossAx val="194355968"/>
        <c:crosses val="autoZero"/>
        <c:auto val="1"/>
        <c:lblAlgn val="ctr"/>
        <c:lblOffset val="300"/>
        <c:noMultiLvlLbl val="0"/>
      </c:catAx>
      <c:valAx>
        <c:axId val="194355968"/>
        <c:scaling>
          <c:orientation val="minMax"/>
          <c:max val="1"/>
          <c:min val="0"/>
        </c:scaling>
        <c:delete val="1"/>
        <c:axPos val="t"/>
        <c:numFmt formatCode="0.00%" sourceLinked="1"/>
        <c:majorTickMark val="out"/>
        <c:minorTickMark val="none"/>
        <c:tickLblPos val="low"/>
        <c:crossAx val="194353024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(n=1007)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1. Helt oviktigt [1]</c:v>
                </c:pt>
                <c:pt idx="1">
                  <c:v>2. [2]</c:v>
                </c:pt>
                <c:pt idx="2">
                  <c:v>3. [3]</c:v>
                </c:pt>
                <c:pt idx="3">
                  <c:v>4. [4]</c:v>
                </c:pt>
                <c:pt idx="4">
                  <c:v>5. Mycket viktigt [5]</c:v>
                </c:pt>
                <c:pt idx="5">
                  <c:v>Köper ej denna typ av produkter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2.5499999999999998E-2</c:v>
                </c:pt>
                <c:pt idx="1">
                  <c:v>3.2399999999999998E-2</c:v>
                </c:pt>
                <c:pt idx="2">
                  <c:v>0.17660000000000001</c:v>
                </c:pt>
                <c:pt idx="3">
                  <c:v>0.27779999999999999</c:v>
                </c:pt>
                <c:pt idx="4">
                  <c:v>0.46360000000000001</c:v>
                </c:pt>
                <c:pt idx="5">
                  <c:v>2.4E-2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711-490F-8A40-93F1BD6E8D0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10"/>
        <c:axId val="194418176"/>
        <c:axId val="194449792"/>
      </c:barChart>
      <c:catAx>
        <c:axId val="19441817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 algn="r">
              <a:defRPr sz="1200" b="0" i="0" u="none">
                <a:solidFill>
                  <a:srgbClr val="595959"/>
                </a:solidFill>
                <a:latin typeface="Arial"/>
              </a:defRPr>
            </a:pPr>
            <a:endParaRPr lang="sv-SE"/>
          </a:p>
        </c:txPr>
        <c:crossAx val="194449792"/>
        <c:crosses val="autoZero"/>
        <c:auto val="1"/>
        <c:lblAlgn val="ctr"/>
        <c:lblOffset val="300"/>
        <c:noMultiLvlLbl val="0"/>
      </c:catAx>
      <c:valAx>
        <c:axId val="194449792"/>
        <c:scaling>
          <c:orientation val="minMax"/>
          <c:max val="1"/>
          <c:min val="0"/>
        </c:scaling>
        <c:delete val="1"/>
        <c:axPos val="t"/>
        <c:numFmt formatCode="0.00%" sourceLinked="1"/>
        <c:majorTickMark val="out"/>
        <c:minorTickMark val="none"/>
        <c:tickLblPos val="low"/>
        <c:crossAx val="194418176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1. Helt oviktigt [1]</c:v>
                </c:pt>
              </c:strCache>
            </c:strRef>
          </c:tx>
          <c:spPr>
            <a:solidFill>
              <a:srgbClr val="EB4F3E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FFFFFF"/>
                    </a:solidFill>
                    <a:latin typeface="Arial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Djuren behandlas bättre i Sverige</c:v>
                </c:pt>
                <c:pt idx="1">
                  <c:v>Mindre antibiotikaanvändning i Sverige</c:v>
                </c:pt>
                <c:pt idx="2">
                  <c:v>Strängare miljökrav i Sverige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1.5299999999999999E-2</c:v>
                </c:pt>
                <c:pt idx="1">
                  <c:v>1.72E-2</c:v>
                </c:pt>
                <c:pt idx="2">
                  <c:v>5.2699999999999997E-2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100-493C-BE5F-19ACF1590C61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2. [2]</c:v>
                </c:pt>
              </c:strCache>
            </c:strRef>
          </c:tx>
          <c:spPr>
            <a:solidFill>
              <a:srgbClr val="FF6352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FFFFFF"/>
                    </a:solidFill>
                    <a:latin typeface="Arial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Djuren behandlas bättre i Sverige</c:v>
                </c:pt>
                <c:pt idx="1">
                  <c:v>Mindre antibiotikaanvändning i Sverige</c:v>
                </c:pt>
                <c:pt idx="2">
                  <c:v>Strängare miljökrav i Sverige</c:v>
                </c:pt>
              </c:strCache>
            </c:strRef>
          </c:cat>
          <c:val>
            <c:numRef>
              <c:f>Sheet1!$C$2:$C$4</c:f>
              <c:numCache>
                <c:formatCode>0.00%</c:formatCode>
                <c:ptCount val="3"/>
                <c:pt idx="0">
                  <c:v>2.3199999999999998E-2</c:v>
                </c:pt>
                <c:pt idx="1">
                  <c:v>2.2700000000000001E-2</c:v>
                </c:pt>
                <c:pt idx="2">
                  <c:v>4.7300000000000002E-2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100-493C-BE5F-19ACF1590C61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3. [3]</c:v>
                </c:pt>
              </c:strCache>
            </c:strRef>
          </c:tx>
          <c:spPr>
            <a:solidFill>
              <a:srgbClr val="B6B0C4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FFFFFF"/>
                    </a:solidFill>
                    <a:latin typeface="Arial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Djuren behandlas bättre i Sverige</c:v>
                </c:pt>
                <c:pt idx="1">
                  <c:v>Mindre antibiotikaanvändning i Sverige</c:v>
                </c:pt>
                <c:pt idx="2">
                  <c:v>Strängare miljökrav i Sverige</c:v>
                </c:pt>
              </c:strCache>
            </c:strRef>
          </c:cat>
          <c:val>
            <c:numRef>
              <c:f>Sheet1!$D$2:$D$4</c:f>
              <c:numCache>
                <c:formatCode>0.00%</c:formatCode>
                <c:ptCount val="3"/>
                <c:pt idx="0">
                  <c:v>0.13059999999999999</c:v>
                </c:pt>
                <c:pt idx="1">
                  <c:v>0.1123</c:v>
                </c:pt>
                <c:pt idx="2">
                  <c:v>0.16689999999999999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100-493C-BE5F-19ACF1590C61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4. [4]</c:v>
                </c:pt>
              </c:strCache>
            </c:strRef>
          </c:tx>
          <c:spPr>
            <a:solidFill>
              <a:srgbClr val="00B7B4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FFFFFF"/>
                    </a:solidFill>
                    <a:latin typeface="Arial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Djuren behandlas bättre i Sverige</c:v>
                </c:pt>
                <c:pt idx="1">
                  <c:v>Mindre antibiotikaanvändning i Sverige</c:v>
                </c:pt>
                <c:pt idx="2">
                  <c:v>Strängare miljökrav i Sverige</c:v>
                </c:pt>
              </c:strCache>
            </c:strRef>
          </c:cat>
          <c:val>
            <c:numRef>
              <c:f>Sheet1!$E$2:$E$4</c:f>
              <c:numCache>
                <c:formatCode>0.00%</c:formatCode>
                <c:ptCount val="3"/>
                <c:pt idx="0">
                  <c:v>0.23530000000000001</c:v>
                </c:pt>
                <c:pt idx="1">
                  <c:v>0.1835</c:v>
                </c:pt>
                <c:pt idx="2">
                  <c:v>0.26140000000000002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100-493C-BE5F-19ACF1590C61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5. Mycket viktigt [5]</c:v>
                </c:pt>
              </c:strCache>
            </c:strRef>
          </c:tx>
          <c:spPr>
            <a:solidFill>
              <a:srgbClr val="00A3A0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FFFFFF"/>
                    </a:solidFill>
                    <a:latin typeface="Arial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Djuren behandlas bättre i Sverige</c:v>
                </c:pt>
                <c:pt idx="1">
                  <c:v>Mindre antibiotikaanvändning i Sverige</c:v>
                </c:pt>
                <c:pt idx="2">
                  <c:v>Strängare miljökrav i Sverige</c:v>
                </c:pt>
              </c:strCache>
            </c:strRef>
          </c:cat>
          <c:val>
            <c:numRef>
              <c:f>Sheet1!$F$2:$F$4</c:f>
              <c:numCache>
                <c:formatCode>0.00%</c:formatCode>
                <c:ptCount val="3"/>
                <c:pt idx="0">
                  <c:v>0.55110000000000003</c:v>
                </c:pt>
                <c:pt idx="1">
                  <c:v>0.622</c:v>
                </c:pt>
                <c:pt idx="2">
                  <c:v>0.42709999999999998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100-493C-BE5F-19ACF1590C61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Köper inte specifikt svenska livsmedel</c:v>
                </c:pt>
              </c:strCache>
            </c:strRef>
          </c:tx>
          <c:spPr>
            <a:solidFill>
              <a:srgbClr val="D9D9D9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FFFFFF"/>
                    </a:solidFill>
                    <a:latin typeface="Arial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Djuren behandlas bättre i Sverige</c:v>
                </c:pt>
                <c:pt idx="1">
                  <c:v>Mindre antibiotikaanvändning i Sverige</c:v>
                </c:pt>
                <c:pt idx="2">
                  <c:v>Strängare miljökrav i Sverige</c:v>
                </c:pt>
              </c:strCache>
            </c:strRef>
          </c:cat>
          <c:val>
            <c:numRef>
              <c:f>Sheet1!$G$2:$G$4</c:f>
              <c:numCache>
                <c:formatCode>0.00%</c:formatCode>
                <c:ptCount val="3"/>
                <c:pt idx="0">
                  <c:v>4.4499999999999998E-2</c:v>
                </c:pt>
                <c:pt idx="1">
                  <c:v>4.2299999999999997E-2</c:v>
                </c:pt>
                <c:pt idx="2">
                  <c:v>4.4699999999999997E-2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7100-493C-BE5F-19ACF1590C61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94540288"/>
        <c:axId val="194541824"/>
      </c:barChart>
      <c:catAx>
        <c:axId val="19454028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 algn="r">
              <a:defRPr sz="1200" b="0" i="0" u="none">
                <a:solidFill>
                  <a:srgbClr val="595959"/>
                </a:solidFill>
                <a:latin typeface="Arial"/>
              </a:defRPr>
            </a:pPr>
            <a:endParaRPr lang="sv-SE"/>
          </a:p>
        </c:txPr>
        <c:crossAx val="194541824"/>
        <c:crosses val="autoZero"/>
        <c:auto val="1"/>
        <c:lblAlgn val="ctr"/>
        <c:lblOffset val="300"/>
        <c:noMultiLvlLbl val="0"/>
      </c:catAx>
      <c:valAx>
        <c:axId val="19454182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low"/>
        <c:crossAx val="194540288"/>
        <c:crosses val="autoZero"/>
        <c:crossBetween val="between"/>
        <c:majorUnit val="0.1"/>
      </c:valAx>
    </c:plotArea>
    <c:legend>
      <c:legendPos val="b"/>
      <c:overlay val="0"/>
      <c:txPr>
        <a:bodyPr/>
        <a:lstStyle/>
        <a:p>
          <a:pPr>
            <a:defRPr sz="1200" b="0" i="0" u="none">
              <a:solidFill>
                <a:srgbClr val="595959"/>
              </a:solidFill>
              <a:latin typeface="Arial"/>
            </a:defRPr>
          </a:pPr>
          <a:endParaRPr lang="sv-SE"/>
        </a:p>
      </c:txPr>
    </c:legend>
    <c:plotVisOnly val="1"/>
    <c:dispBlanksAs val="gap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(n=1007)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1. Helt oviktigt [1]</c:v>
                </c:pt>
                <c:pt idx="1">
                  <c:v>2. [2]</c:v>
                </c:pt>
                <c:pt idx="2">
                  <c:v>3. [3]</c:v>
                </c:pt>
                <c:pt idx="3">
                  <c:v>4. [4]</c:v>
                </c:pt>
                <c:pt idx="4">
                  <c:v>5. Mycket viktigt [5]</c:v>
                </c:pt>
                <c:pt idx="5">
                  <c:v>Köper inte specifikt svenska livsmedel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1.5299999999999999E-2</c:v>
                </c:pt>
                <c:pt idx="1">
                  <c:v>2.3199999999999998E-2</c:v>
                </c:pt>
                <c:pt idx="2">
                  <c:v>0.13059999999999999</c:v>
                </c:pt>
                <c:pt idx="3">
                  <c:v>0.23530000000000001</c:v>
                </c:pt>
                <c:pt idx="4">
                  <c:v>0.55110000000000003</c:v>
                </c:pt>
                <c:pt idx="5">
                  <c:v>4.4499999999999998E-2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F2-4F81-A3FC-D449B2BACA8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10"/>
        <c:axId val="130592768"/>
        <c:axId val="130595456"/>
      </c:barChart>
      <c:catAx>
        <c:axId val="13059276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 algn="r">
              <a:defRPr sz="1200" b="0" i="0" u="none">
                <a:solidFill>
                  <a:srgbClr val="595959"/>
                </a:solidFill>
                <a:latin typeface="Arial"/>
              </a:defRPr>
            </a:pPr>
            <a:endParaRPr lang="sv-SE"/>
          </a:p>
        </c:txPr>
        <c:crossAx val="130595456"/>
        <c:crosses val="autoZero"/>
        <c:auto val="1"/>
        <c:lblAlgn val="ctr"/>
        <c:lblOffset val="300"/>
        <c:noMultiLvlLbl val="0"/>
      </c:catAx>
      <c:valAx>
        <c:axId val="130595456"/>
        <c:scaling>
          <c:orientation val="minMax"/>
          <c:max val="1"/>
          <c:min val="0"/>
        </c:scaling>
        <c:delete val="1"/>
        <c:axPos val="t"/>
        <c:numFmt formatCode="0.00%" sourceLinked="1"/>
        <c:majorTickMark val="out"/>
        <c:minorTickMark val="none"/>
        <c:tickLblPos val="low"/>
        <c:crossAx val="130592768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(n=1007)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1. Helt oviktigt [1]</c:v>
                </c:pt>
                <c:pt idx="1">
                  <c:v>2. [2]</c:v>
                </c:pt>
                <c:pt idx="2">
                  <c:v>3. [3]</c:v>
                </c:pt>
                <c:pt idx="3">
                  <c:v>4. [4]</c:v>
                </c:pt>
                <c:pt idx="4">
                  <c:v>5. Mycket viktigt [5]</c:v>
                </c:pt>
                <c:pt idx="5">
                  <c:v>Köper inte specifikt svenska livsmedel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1.72E-2</c:v>
                </c:pt>
                <c:pt idx="1">
                  <c:v>2.2700000000000001E-2</c:v>
                </c:pt>
                <c:pt idx="2">
                  <c:v>0.1123</c:v>
                </c:pt>
                <c:pt idx="3">
                  <c:v>0.1835</c:v>
                </c:pt>
                <c:pt idx="4">
                  <c:v>0.622</c:v>
                </c:pt>
                <c:pt idx="5">
                  <c:v>4.2299999999999997E-2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250-442D-B3DE-DC027742003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10"/>
        <c:axId val="130685952"/>
        <c:axId val="130733952"/>
      </c:barChart>
      <c:catAx>
        <c:axId val="13068595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 algn="r">
              <a:defRPr sz="1200" b="0" i="0" u="none">
                <a:solidFill>
                  <a:srgbClr val="595959"/>
                </a:solidFill>
                <a:latin typeface="Arial"/>
              </a:defRPr>
            </a:pPr>
            <a:endParaRPr lang="sv-SE"/>
          </a:p>
        </c:txPr>
        <c:crossAx val="130733952"/>
        <c:crosses val="autoZero"/>
        <c:auto val="1"/>
        <c:lblAlgn val="ctr"/>
        <c:lblOffset val="300"/>
        <c:noMultiLvlLbl val="0"/>
      </c:catAx>
      <c:valAx>
        <c:axId val="130733952"/>
        <c:scaling>
          <c:orientation val="minMax"/>
          <c:max val="1"/>
          <c:min val="0"/>
        </c:scaling>
        <c:delete val="1"/>
        <c:axPos val="t"/>
        <c:numFmt formatCode="0.00%" sourceLinked="1"/>
        <c:majorTickMark val="out"/>
        <c:minorTickMark val="none"/>
        <c:tickLblPos val="low"/>
        <c:crossAx val="130685952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(n=1007)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1. Helt oviktigt [1]</c:v>
                </c:pt>
                <c:pt idx="1">
                  <c:v>2. [2]</c:v>
                </c:pt>
                <c:pt idx="2">
                  <c:v>3. [3]</c:v>
                </c:pt>
                <c:pt idx="3">
                  <c:v>4. [4]</c:v>
                </c:pt>
                <c:pt idx="4">
                  <c:v>5. Mycket viktigt [5]</c:v>
                </c:pt>
                <c:pt idx="5">
                  <c:v>Köper inte specifikt svenska livsmedel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5.2699999999999997E-2</c:v>
                </c:pt>
                <c:pt idx="1">
                  <c:v>4.7300000000000002E-2</c:v>
                </c:pt>
                <c:pt idx="2">
                  <c:v>0.16689999999999999</c:v>
                </c:pt>
                <c:pt idx="3">
                  <c:v>0.26140000000000002</c:v>
                </c:pt>
                <c:pt idx="4">
                  <c:v>0.42709999999999998</c:v>
                </c:pt>
                <c:pt idx="5">
                  <c:v>4.4699999999999997E-2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897-43DC-92C0-745FA3AB2BB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10"/>
        <c:axId val="130763776"/>
        <c:axId val="130787200"/>
      </c:barChart>
      <c:catAx>
        <c:axId val="13076377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 algn="r">
              <a:defRPr sz="1200" b="0" i="0" u="none">
                <a:solidFill>
                  <a:srgbClr val="595959"/>
                </a:solidFill>
                <a:latin typeface="Arial"/>
              </a:defRPr>
            </a:pPr>
            <a:endParaRPr lang="sv-SE"/>
          </a:p>
        </c:txPr>
        <c:crossAx val="130787200"/>
        <c:crosses val="autoZero"/>
        <c:auto val="1"/>
        <c:lblAlgn val="ctr"/>
        <c:lblOffset val="300"/>
        <c:noMultiLvlLbl val="0"/>
      </c:catAx>
      <c:valAx>
        <c:axId val="130787200"/>
        <c:scaling>
          <c:orientation val="minMax"/>
          <c:max val="1"/>
          <c:min val="0"/>
        </c:scaling>
        <c:delete val="1"/>
        <c:axPos val="t"/>
        <c:numFmt formatCode="0.00%" sourceLinked="1"/>
        <c:majorTickMark val="out"/>
        <c:minorTickMark val="none"/>
        <c:tickLblPos val="low"/>
        <c:crossAx val="130763776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(n=1007)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Ingen åsikt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0.64359999999999995</c:v>
                </c:pt>
                <c:pt idx="1">
                  <c:v>0.15490000000000001</c:v>
                </c:pt>
                <c:pt idx="2">
                  <c:v>0.20150000000000001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2B2-4637-A0FF-7D76021E73C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10"/>
        <c:axId val="195172992"/>
        <c:axId val="195175936"/>
      </c:barChart>
      <c:catAx>
        <c:axId val="19517299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 algn="r">
              <a:defRPr sz="1200" b="0" i="0" u="none">
                <a:solidFill>
                  <a:srgbClr val="595959"/>
                </a:solidFill>
                <a:latin typeface="Arial"/>
              </a:defRPr>
            </a:pPr>
            <a:endParaRPr lang="sv-SE"/>
          </a:p>
        </c:txPr>
        <c:crossAx val="195175936"/>
        <c:crosses val="autoZero"/>
        <c:auto val="1"/>
        <c:lblAlgn val="ctr"/>
        <c:lblOffset val="300"/>
        <c:noMultiLvlLbl val="0"/>
      </c:catAx>
      <c:valAx>
        <c:axId val="195175936"/>
        <c:scaling>
          <c:orientation val="minMax"/>
          <c:max val="1"/>
          <c:min val="0"/>
        </c:scaling>
        <c:delete val="1"/>
        <c:axPos val="t"/>
        <c:numFmt formatCode="0.00%" sourceLinked="1"/>
        <c:majorTickMark val="out"/>
        <c:minorTickMark val="none"/>
        <c:tickLblPos val="low"/>
        <c:crossAx val="195172992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(n=1007)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Köper inte specifikt svenska livsmedel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0.40029999999999999</c:v>
                </c:pt>
                <c:pt idx="1">
                  <c:v>0.4451</c:v>
                </c:pt>
                <c:pt idx="2">
                  <c:v>0.1545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865-49CB-B28D-01776635647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10"/>
        <c:axId val="195201280"/>
        <c:axId val="195327104"/>
      </c:barChart>
      <c:catAx>
        <c:axId val="19520128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 algn="r">
              <a:defRPr sz="1200" b="0" i="0" u="none">
                <a:solidFill>
                  <a:srgbClr val="595959"/>
                </a:solidFill>
                <a:latin typeface="Arial"/>
              </a:defRPr>
            </a:pPr>
            <a:endParaRPr lang="sv-SE"/>
          </a:p>
        </c:txPr>
        <c:crossAx val="195327104"/>
        <c:crosses val="autoZero"/>
        <c:auto val="1"/>
        <c:lblAlgn val="ctr"/>
        <c:lblOffset val="300"/>
        <c:noMultiLvlLbl val="0"/>
      </c:catAx>
      <c:valAx>
        <c:axId val="195327104"/>
        <c:scaling>
          <c:orientation val="minMax"/>
          <c:max val="1"/>
          <c:min val="0"/>
        </c:scaling>
        <c:delete val="1"/>
        <c:axPos val="t"/>
        <c:numFmt formatCode="0.00%" sourceLinked="1"/>
        <c:majorTickMark val="out"/>
        <c:minorTickMark val="none"/>
        <c:tickLblPos val="low"/>
        <c:crossAx val="195201280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Ja, definitivt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FFFFFF"/>
                    </a:solidFill>
                    <a:latin typeface="Arial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Svenskt ursprung där djuren har behandlats bättre än djur i andra länder</c:v>
                </c:pt>
                <c:pt idx="1">
                  <c:v>Svenskt ursprung men djuren har behandlats på samma sätt som i andra länder</c:v>
                </c:pt>
                <c:pt idx="2">
                  <c:v>Djuren har behandlats bättre, oavsett vilket land produkten kommer ifrån</c:v>
                </c:pt>
                <c:pt idx="3">
                  <c:v>Djuren har varit garanterade utevistelse (för t.ex. mjölkkor) oavsett vilket land produkten kommer ifrån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0.48830000000000001</c:v>
                </c:pt>
                <c:pt idx="1">
                  <c:v>0.11310000000000001</c:v>
                </c:pt>
                <c:pt idx="2">
                  <c:v>0.24560000000000001</c:v>
                </c:pt>
                <c:pt idx="3">
                  <c:v>0.28899999999999998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DB8-40DD-940C-0935E946B98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Ja, kanske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FFFFFF"/>
                    </a:solidFill>
                    <a:latin typeface="Arial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Svenskt ursprung där djuren har behandlats bättre än djur i andra länder</c:v>
                </c:pt>
                <c:pt idx="1">
                  <c:v>Svenskt ursprung men djuren har behandlats på samma sätt som i andra länder</c:v>
                </c:pt>
                <c:pt idx="2">
                  <c:v>Djuren har behandlats bättre, oavsett vilket land produkten kommer ifrån</c:v>
                </c:pt>
                <c:pt idx="3">
                  <c:v>Djuren har varit garanterade utevistelse (för t.ex. mjölkkor) oavsett vilket land produkten kommer ifrån</c:v>
                </c:pt>
              </c:strCache>
            </c:strRef>
          </c:cat>
          <c:val>
            <c:numRef>
              <c:f>Sheet1!$C$2:$C$5</c:f>
              <c:numCache>
                <c:formatCode>0.00%</c:formatCode>
                <c:ptCount val="4"/>
                <c:pt idx="0">
                  <c:v>0.33839999999999998</c:v>
                </c:pt>
                <c:pt idx="1">
                  <c:v>0.35899999999999999</c:v>
                </c:pt>
                <c:pt idx="2">
                  <c:v>0.45319999999999999</c:v>
                </c:pt>
                <c:pt idx="3">
                  <c:v>0.42699999999999999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DB8-40DD-940C-0935E946B98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Nej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FFFFFF"/>
                    </a:solidFill>
                    <a:latin typeface="Arial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Svenskt ursprung där djuren har behandlats bättre än djur i andra länder</c:v>
                </c:pt>
                <c:pt idx="1">
                  <c:v>Svenskt ursprung men djuren har behandlats på samma sätt som i andra länder</c:v>
                </c:pt>
                <c:pt idx="2">
                  <c:v>Djuren har behandlats bättre, oavsett vilket land produkten kommer ifrån</c:v>
                </c:pt>
                <c:pt idx="3">
                  <c:v>Djuren har varit garanterade utevistelse (för t.ex. mjölkkor) oavsett vilket land produkten kommer ifrån</c:v>
                </c:pt>
              </c:strCache>
            </c:strRef>
          </c:cat>
          <c:val>
            <c:numRef>
              <c:f>Sheet1!$D$2:$D$5</c:f>
              <c:numCache>
                <c:formatCode>0.00%</c:formatCode>
                <c:ptCount val="4"/>
                <c:pt idx="0">
                  <c:v>0.1023</c:v>
                </c:pt>
                <c:pt idx="1">
                  <c:v>0.42359999999999998</c:v>
                </c:pt>
                <c:pt idx="2">
                  <c:v>0.19450000000000001</c:v>
                </c:pt>
                <c:pt idx="3">
                  <c:v>0.1792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DB8-40DD-940C-0935E946B98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Ingen åsikt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FFFFFF"/>
                    </a:solidFill>
                    <a:latin typeface="Arial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Svenskt ursprung där djuren har behandlats bättre än djur i andra länder</c:v>
                </c:pt>
                <c:pt idx="1">
                  <c:v>Svenskt ursprung men djuren har behandlats på samma sätt som i andra länder</c:v>
                </c:pt>
                <c:pt idx="2">
                  <c:v>Djuren har behandlats bättre, oavsett vilket land produkten kommer ifrån</c:v>
                </c:pt>
                <c:pt idx="3">
                  <c:v>Djuren har varit garanterade utevistelse (för t.ex. mjölkkor) oavsett vilket land produkten kommer ifrån</c:v>
                </c:pt>
              </c:strCache>
            </c:strRef>
          </c:cat>
          <c:val>
            <c:numRef>
              <c:f>Sheet1!$E$2:$E$5</c:f>
              <c:numCache>
                <c:formatCode>0.00%</c:formatCode>
                <c:ptCount val="4"/>
                <c:pt idx="0">
                  <c:v>7.0999999999999994E-2</c:v>
                </c:pt>
                <c:pt idx="1">
                  <c:v>0.1042</c:v>
                </c:pt>
                <c:pt idx="2">
                  <c:v>0.1067</c:v>
                </c:pt>
                <c:pt idx="3">
                  <c:v>0.10489999999999999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DB8-40DD-940C-0935E946B98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95396736"/>
        <c:axId val="195398272"/>
      </c:barChart>
      <c:catAx>
        <c:axId val="19539673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 algn="r">
              <a:defRPr sz="1200" b="0" i="0" u="none">
                <a:solidFill>
                  <a:srgbClr val="595959"/>
                </a:solidFill>
                <a:latin typeface="Arial"/>
              </a:defRPr>
            </a:pPr>
            <a:endParaRPr lang="sv-SE"/>
          </a:p>
        </c:txPr>
        <c:crossAx val="195398272"/>
        <c:crosses val="autoZero"/>
        <c:auto val="1"/>
        <c:lblAlgn val="ctr"/>
        <c:lblOffset val="300"/>
        <c:noMultiLvlLbl val="0"/>
      </c:catAx>
      <c:valAx>
        <c:axId val="19539827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low"/>
        <c:crossAx val="195396736"/>
        <c:crosses val="autoZero"/>
        <c:crossBetween val="between"/>
        <c:majorUnit val="0.1"/>
      </c:valAx>
    </c:plotArea>
    <c:legend>
      <c:legendPos val="b"/>
      <c:overlay val="0"/>
      <c:txPr>
        <a:bodyPr/>
        <a:lstStyle/>
        <a:p>
          <a:pPr>
            <a:defRPr sz="1200" b="0" i="0" u="none">
              <a:solidFill>
                <a:srgbClr val="595959"/>
              </a:solidFill>
              <a:latin typeface="Arial"/>
            </a:defRPr>
          </a:pPr>
          <a:endParaRPr lang="sv-SE"/>
        </a:p>
      </c:txPr>
    </c:legend>
    <c:plotVisOnly val="1"/>
    <c:dispBlanksAs val="gap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(n=1007)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Ja, definitivt</c:v>
                </c:pt>
                <c:pt idx="1">
                  <c:v>Ja, kanske</c:v>
                </c:pt>
                <c:pt idx="2">
                  <c:v>Nej</c:v>
                </c:pt>
                <c:pt idx="3">
                  <c:v>Ingen åsikt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0.48830000000000001</c:v>
                </c:pt>
                <c:pt idx="1">
                  <c:v>0.33839999999999998</c:v>
                </c:pt>
                <c:pt idx="2">
                  <c:v>0.1023</c:v>
                </c:pt>
                <c:pt idx="3">
                  <c:v>7.0999999999999994E-2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8B-4E74-AB62-1242B072180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10"/>
        <c:axId val="194904064"/>
        <c:axId val="194906752"/>
      </c:barChart>
      <c:catAx>
        <c:axId val="19490406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 algn="r">
              <a:defRPr sz="1200" b="0" i="0" u="none">
                <a:solidFill>
                  <a:srgbClr val="595959"/>
                </a:solidFill>
                <a:latin typeface="Arial"/>
              </a:defRPr>
            </a:pPr>
            <a:endParaRPr lang="sv-SE"/>
          </a:p>
        </c:txPr>
        <c:crossAx val="194906752"/>
        <c:crosses val="autoZero"/>
        <c:auto val="1"/>
        <c:lblAlgn val="ctr"/>
        <c:lblOffset val="300"/>
        <c:noMultiLvlLbl val="0"/>
      </c:catAx>
      <c:valAx>
        <c:axId val="194906752"/>
        <c:scaling>
          <c:orientation val="minMax"/>
          <c:max val="1"/>
          <c:min val="0"/>
        </c:scaling>
        <c:delete val="1"/>
        <c:axPos val="t"/>
        <c:numFmt formatCode="0.00%" sourceLinked="1"/>
        <c:majorTickMark val="out"/>
        <c:minorTickMark val="none"/>
        <c:tickLblPos val="low"/>
        <c:crossAx val="194904064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(n=1007)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Mycket negativ [1]</c:v>
                </c:pt>
                <c:pt idx="1">
                  <c:v>Ganska negativ [2]</c:v>
                </c:pt>
                <c:pt idx="2">
                  <c:v>Varken negativ eller positiv [3]</c:v>
                </c:pt>
                <c:pt idx="3">
                  <c:v>Ganska positiv [4]</c:v>
                </c:pt>
                <c:pt idx="4">
                  <c:v>Mycket positiv [5]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5.0999999999999997E-2</c:v>
                </c:pt>
                <c:pt idx="1">
                  <c:v>0.1651</c:v>
                </c:pt>
                <c:pt idx="2">
                  <c:v>0.30940000000000001</c:v>
                </c:pt>
                <c:pt idx="3">
                  <c:v>0.38829999999999998</c:v>
                </c:pt>
                <c:pt idx="4">
                  <c:v>8.6199999999999999E-2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337-4B6C-9B1B-3B03AE047CC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10"/>
        <c:axId val="129207680"/>
        <c:axId val="129214720"/>
      </c:barChart>
      <c:catAx>
        <c:axId val="12920768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 algn="r">
              <a:defRPr sz="1200" b="0" i="0" u="none">
                <a:solidFill>
                  <a:srgbClr val="595959"/>
                </a:solidFill>
                <a:latin typeface="Arial"/>
              </a:defRPr>
            </a:pPr>
            <a:endParaRPr lang="sv-SE"/>
          </a:p>
        </c:txPr>
        <c:crossAx val="129214720"/>
        <c:crosses val="autoZero"/>
        <c:auto val="1"/>
        <c:lblAlgn val="ctr"/>
        <c:lblOffset val="300"/>
        <c:noMultiLvlLbl val="0"/>
      </c:catAx>
      <c:valAx>
        <c:axId val="129214720"/>
        <c:scaling>
          <c:orientation val="minMax"/>
          <c:max val="1"/>
          <c:min val="0"/>
        </c:scaling>
        <c:delete val="1"/>
        <c:axPos val="t"/>
        <c:numFmt formatCode="0.00%" sourceLinked="1"/>
        <c:majorTickMark val="out"/>
        <c:minorTickMark val="none"/>
        <c:tickLblPos val="low"/>
        <c:crossAx val="129207680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(n=1007)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Ja, definitivt</c:v>
                </c:pt>
                <c:pt idx="1">
                  <c:v>Ja, kanske</c:v>
                </c:pt>
                <c:pt idx="2">
                  <c:v>Nej</c:v>
                </c:pt>
                <c:pt idx="3">
                  <c:v>Ingen åsikt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0.11310000000000001</c:v>
                </c:pt>
                <c:pt idx="1">
                  <c:v>0.35899999999999999</c:v>
                </c:pt>
                <c:pt idx="2">
                  <c:v>0.42359999999999998</c:v>
                </c:pt>
                <c:pt idx="3">
                  <c:v>0.1042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3E6-4444-AAF3-62FDF08B9D1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10"/>
        <c:axId val="194973056"/>
        <c:axId val="194984192"/>
      </c:barChart>
      <c:catAx>
        <c:axId val="19497305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 algn="r">
              <a:defRPr sz="1200" b="0" i="0" u="none">
                <a:solidFill>
                  <a:srgbClr val="595959"/>
                </a:solidFill>
                <a:latin typeface="Arial"/>
              </a:defRPr>
            </a:pPr>
            <a:endParaRPr lang="sv-SE"/>
          </a:p>
        </c:txPr>
        <c:crossAx val="194984192"/>
        <c:crosses val="autoZero"/>
        <c:auto val="1"/>
        <c:lblAlgn val="ctr"/>
        <c:lblOffset val="300"/>
        <c:noMultiLvlLbl val="0"/>
      </c:catAx>
      <c:valAx>
        <c:axId val="194984192"/>
        <c:scaling>
          <c:orientation val="minMax"/>
          <c:max val="1"/>
          <c:min val="0"/>
        </c:scaling>
        <c:delete val="1"/>
        <c:axPos val="t"/>
        <c:numFmt formatCode="0.00%" sourceLinked="1"/>
        <c:majorTickMark val="out"/>
        <c:minorTickMark val="none"/>
        <c:tickLblPos val="low"/>
        <c:crossAx val="194973056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(n=1007)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Ja, definitivt</c:v>
                </c:pt>
                <c:pt idx="1">
                  <c:v>Ja, kanske</c:v>
                </c:pt>
                <c:pt idx="2">
                  <c:v>Nej</c:v>
                </c:pt>
                <c:pt idx="3">
                  <c:v>Ingen åsikt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0.24560000000000001</c:v>
                </c:pt>
                <c:pt idx="1">
                  <c:v>0.45319999999999999</c:v>
                </c:pt>
                <c:pt idx="2">
                  <c:v>0.19450000000000001</c:v>
                </c:pt>
                <c:pt idx="3">
                  <c:v>0.1067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58-4B72-AF59-CAAE1EC4885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10"/>
        <c:axId val="195017728"/>
        <c:axId val="195028864"/>
      </c:barChart>
      <c:catAx>
        <c:axId val="19501772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 algn="r">
              <a:defRPr sz="1200" b="0" i="0" u="none">
                <a:solidFill>
                  <a:srgbClr val="595959"/>
                </a:solidFill>
                <a:latin typeface="Arial"/>
              </a:defRPr>
            </a:pPr>
            <a:endParaRPr lang="sv-SE"/>
          </a:p>
        </c:txPr>
        <c:crossAx val="195028864"/>
        <c:crosses val="autoZero"/>
        <c:auto val="1"/>
        <c:lblAlgn val="ctr"/>
        <c:lblOffset val="300"/>
        <c:noMultiLvlLbl val="0"/>
      </c:catAx>
      <c:valAx>
        <c:axId val="195028864"/>
        <c:scaling>
          <c:orientation val="minMax"/>
          <c:max val="1"/>
          <c:min val="0"/>
        </c:scaling>
        <c:delete val="1"/>
        <c:axPos val="t"/>
        <c:numFmt formatCode="0.00%" sourceLinked="1"/>
        <c:majorTickMark val="out"/>
        <c:minorTickMark val="none"/>
        <c:tickLblPos val="low"/>
        <c:crossAx val="195017728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(n=1007)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Ja, definitivt</c:v>
                </c:pt>
                <c:pt idx="1">
                  <c:v>Ja, kanske</c:v>
                </c:pt>
                <c:pt idx="2">
                  <c:v>Nej</c:v>
                </c:pt>
                <c:pt idx="3">
                  <c:v>Ingen åsikt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0.28899999999999998</c:v>
                </c:pt>
                <c:pt idx="1">
                  <c:v>0.42699999999999999</c:v>
                </c:pt>
                <c:pt idx="2">
                  <c:v>0.1792</c:v>
                </c:pt>
                <c:pt idx="3">
                  <c:v>0.10489999999999999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26A-4528-9517-3A75443C4DE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10"/>
        <c:axId val="195058304"/>
        <c:axId val="195110400"/>
      </c:barChart>
      <c:catAx>
        <c:axId val="19505830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 algn="r">
              <a:defRPr sz="1200" b="0" i="0" u="none">
                <a:solidFill>
                  <a:srgbClr val="595959"/>
                </a:solidFill>
                <a:latin typeface="Arial"/>
              </a:defRPr>
            </a:pPr>
            <a:endParaRPr lang="sv-SE"/>
          </a:p>
        </c:txPr>
        <c:crossAx val="195110400"/>
        <c:crosses val="autoZero"/>
        <c:auto val="1"/>
        <c:lblAlgn val="ctr"/>
        <c:lblOffset val="300"/>
        <c:noMultiLvlLbl val="0"/>
      </c:catAx>
      <c:valAx>
        <c:axId val="195110400"/>
        <c:scaling>
          <c:orientation val="minMax"/>
          <c:max val="1"/>
          <c:min val="0"/>
        </c:scaling>
        <c:delete val="1"/>
        <c:axPos val="t"/>
        <c:numFmt formatCode="0.00%" sourceLinked="1"/>
        <c:majorTickMark val="out"/>
        <c:minorTickMark val="none"/>
        <c:tickLblPos val="low"/>
        <c:crossAx val="195058304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1. Helt oviktigt [1]</c:v>
                </c:pt>
              </c:strCache>
            </c:strRef>
          </c:tx>
          <c:spPr>
            <a:solidFill>
              <a:srgbClr val="EB4F3E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FFFFFF"/>
                    </a:solidFill>
                    <a:latin typeface="Arial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Ges möjlighet att bete sig naturligt</c:v>
                </c:pt>
                <c:pt idx="1">
                  <c:v>Hålls lösgående och inte t.ex. är bundna eller fasthållna med galler</c:v>
                </c:pt>
                <c:pt idx="2">
                  <c:v>Får vistas utomhus (t.ex. mjölkkor som går ute på sommaren)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1.2500000000000001E-2</c:v>
                </c:pt>
                <c:pt idx="1">
                  <c:v>9.2999999999999992E-3</c:v>
                </c:pt>
                <c:pt idx="2">
                  <c:v>1.2999999999999999E-2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BE0-45B6-95E1-A7F53A8E2AD5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2. [2]</c:v>
                </c:pt>
              </c:strCache>
            </c:strRef>
          </c:tx>
          <c:spPr>
            <a:solidFill>
              <a:srgbClr val="FF6352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FFFFFF"/>
                    </a:solidFill>
                    <a:latin typeface="Arial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Ges möjlighet att bete sig naturligt</c:v>
                </c:pt>
                <c:pt idx="1">
                  <c:v>Hålls lösgående och inte t.ex. är bundna eller fasthållna med galler</c:v>
                </c:pt>
                <c:pt idx="2">
                  <c:v>Får vistas utomhus (t.ex. mjölkkor som går ute på sommaren)</c:v>
                </c:pt>
              </c:strCache>
            </c:strRef>
          </c:cat>
          <c:val>
            <c:numRef>
              <c:f>Sheet1!$C$2:$C$4</c:f>
              <c:numCache>
                <c:formatCode>0.00%</c:formatCode>
                <c:ptCount val="3"/>
                <c:pt idx="0">
                  <c:v>2.8299999999999999E-2</c:v>
                </c:pt>
                <c:pt idx="1">
                  <c:v>3.04E-2</c:v>
                </c:pt>
                <c:pt idx="2">
                  <c:v>2.1899999999999999E-2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BE0-45B6-95E1-A7F53A8E2AD5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3. [3]</c:v>
                </c:pt>
              </c:strCache>
            </c:strRef>
          </c:tx>
          <c:spPr>
            <a:solidFill>
              <a:srgbClr val="B6B0C4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FFFFFF"/>
                    </a:solidFill>
                    <a:latin typeface="Arial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Ges möjlighet att bete sig naturligt</c:v>
                </c:pt>
                <c:pt idx="1">
                  <c:v>Hålls lösgående och inte t.ex. är bundna eller fasthållna med galler</c:v>
                </c:pt>
                <c:pt idx="2">
                  <c:v>Får vistas utomhus (t.ex. mjölkkor som går ute på sommaren)</c:v>
                </c:pt>
              </c:strCache>
            </c:strRef>
          </c:cat>
          <c:val>
            <c:numRef>
              <c:f>Sheet1!$D$2:$D$4</c:f>
              <c:numCache>
                <c:formatCode>0.00%</c:formatCode>
                <c:ptCount val="3"/>
                <c:pt idx="0">
                  <c:v>0.15620000000000001</c:v>
                </c:pt>
                <c:pt idx="1">
                  <c:v>0.14399999999999999</c:v>
                </c:pt>
                <c:pt idx="2">
                  <c:v>0.126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BE0-45B6-95E1-A7F53A8E2AD5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4. [4]</c:v>
                </c:pt>
              </c:strCache>
            </c:strRef>
          </c:tx>
          <c:spPr>
            <a:solidFill>
              <a:srgbClr val="00B7B4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FFFFFF"/>
                    </a:solidFill>
                    <a:latin typeface="Arial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Ges möjlighet att bete sig naturligt</c:v>
                </c:pt>
                <c:pt idx="1">
                  <c:v>Hålls lösgående och inte t.ex. är bundna eller fasthållna med galler</c:v>
                </c:pt>
                <c:pt idx="2">
                  <c:v>Får vistas utomhus (t.ex. mjölkkor som går ute på sommaren)</c:v>
                </c:pt>
              </c:strCache>
            </c:strRef>
          </c:cat>
          <c:val>
            <c:numRef>
              <c:f>Sheet1!$E$2:$E$4</c:f>
              <c:numCache>
                <c:formatCode>0.00%</c:formatCode>
                <c:ptCount val="3"/>
                <c:pt idx="0">
                  <c:v>0.25750000000000001</c:v>
                </c:pt>
                <c:pt idx="1">
                  <c:v>0.2487</c:v>
                </c:pt>
                <c:pt idx="2">
                  <c:v>0.22550000000000001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BE0-45B6-95E1-A7F53A8E2AD5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5. Mycket viktigt [5]</c:v>
                </c:pt>
              </c:strCache>
            </c:strRef>
          </c:tx>
          <c:spPr>
            <a:solidFill>
              <a:srgbClr val="00A3A0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FFFFFF"/>
                    </a:solidFill>
                    <a:latin typeface="Arial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Ges möjlighet att bete sig naturligt</c:v>
                </c:pt>
                <c:pt idx="1">
                  <c:v>Hålls lösgående och inte t.ex. är bundna eller fasthållna med galler</c:v>
                </c:pt>
                <c:pt idx="2">
                  <c:v>Får vistas utomhus (t.ex. mjölkkor som går ute på sommaren)</c:v>
                </c:pt>
              </c:strCache>
            </c:strRef>
          </c:cat>
          <c:val>
            <c:numRef>
              <c:f>Sheet1!$F$2:$F$4</c:f>
              <c:numCache>
                <c:formatCode>0.00%</c:formatCode>
                <c:ptCount val="3"/>
                <c:pt idx="0">
                  <c:v>0.54559999999999997</c:v>
                </c:pt>
                <c:pt idx="1">
                  <c:v>0.56769999999999998</c:v>
                </c:pt>
                <c:pt idx="2">
                  <c:v>0.61360000000000003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BE0-45B6-95E1-A7F53A8E2AD5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95809280"/>
        <c:axId val="195810816"/>
      </c:barChart>
      <c:catAx>
        <c:axId val="19580928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 algn="r">
              <a:defRPr sz="1200" b="0" i="0" u="none">
                <a:solidFill>
                  <a:srgbClr val="595959"/>
                </a:solidFill>
                <a:latin typeface="Arial"/>
              </a:defRPr>
            </a:pPr>
            <a:endParaRPr lang="sv-SE"/>
          </a:p>
        </c:txPr>
        <c:crossAx val="195810816"/>
        <c:crosses val="autoZero"/>
        <c:auto val="1"/>
        <c:lblAlgn val="ctr"/>
        <c:lblOffset val="300"/>
        <c:noMultiLvlLbl val="0"/>
      </c:catAx>
      <c:valAx>
        <c:axId val="19581081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low"/>
        <c:crossAx val="195809280"/>
        <c:crosses val="autoZero"/>
        <c:crossBetween val="between"/>
        <c:majorUnit val="0.1"/>
      </c:valAx>
    </c:plotArea>
    <c:legend>
      <c:legendPos val="b"/>
      <c:overlay val="0"/>
      <c:txPr>
        <a:bodyPr/>
        <a:lstStyle/>
        <a:p>
          <a:pPr>
            <a:defRPr sz="1200" b="0" i="0" u="none">
              <a:solidFill>
                <a:srgbClr val="595959"/>
              </a:solidFill>
              <a:latin typeface="Arial"/>
            </a:defRPr>
          </a:pPr>
          <a:endParaRPr lang="sv-SE"/>
        </a:p>
      </c:txPr>
    </c:legend>
    <c:plotVisOnly val="1"/>
    <c:dispBlanksAs val="gap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(n=1007)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1. Helt oviktigt [1]</c:v>
                </c:pt>
                <c:pt idx="1">
                  <c:v>2. [2]</c:v>
                </c:pt>
                <c:pt idx="2">
                  <c:v>3. [3]</c:v>
                </c:pt>
                <c:pt idx="3">
                  <c:v>4. [4]</c:v>
                </c:pt>
                <c:pt idx="4">
                  <c:v>5. Mycket viktigt [5]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1.2500000000000001E-2</c:v>
                </c:pt>
                <c:pt idx="1">
                  <c:v>2.8299999999999999E-2</c:v>
                </c:pt>
                <c:pt idx="2">
                  <c:v>0.15620000000000001</c:v>
                </c:pt>
                <c:pt idx="3">
                  <c:v>0.25750000000000001</c:v>
                </c:pt>
                <c:pt idx="4">
                  <c:v>0.54559999999999997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575-42F7-99E9-0A76EAD7435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10"/>
        <c:axId val="195713664"/>
        <c:axId val="195720704"/>
      </c:barChart>
      <c:catAx>
        <c:axId val="19571366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 algn="r">
              <a:defRPr sz="1200" b="0" i="0" u="none">
                <a:solidFill>
                  <a:srgbClr val="595959"/>
                </a:solidFill>
                <a:latin typeface="Arial"/>
              </a:defRPr>
            </a:pPr>
            <a:endParaRPr lang="sv-SE"/>
          </a:p>
        </c:txPr>
        <c:crossAx val="195720704"/>
        <c:crosses val="autoZero"/>
        <c:auto val="1"/>
        <c:lblAlgn val="ctr"/>
        <c:lblOffset val="300"/>
        <c:noMultiLvlLbl val="0"/>
      </c:catAx>
      <c:valAx>
        <c:axId val="195720704"/>
        <c:scaling>
          <c:orientation val="minMax"/>
          <c:max val="1"/>
          <c:min val="0"/>
        </c:scaling>
        <c:delete val="1"/>
        <c:axPos val="t"/>
        <c:numFmt formatCode="0.00%" sourceLinked="1"/>
        <c:majorTickMark val="out"/>
        <c:minorTickMark val="none"/>
        <c:tickLblPos val="low"/>
        <c:crossAx val="195713664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(n=1007)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1. Helt oviktigt [1]</c:v>
                </c:pt>
                <c:pt idx="1">
                  <c:v>2. [2]</c:v>
                </c:pt>
                <c:pt idx="2">
                  <c:v>3. [3]</c:v>
                </c:pt>
                <c:pt idx="3">
                  <c:v>4. [4]</c:v>
                </c:pt>
                <c:pt idx="4">
                  <c:v>5. Mycket viktigt [5]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9.2999999999999992E-3</c:v>
                </c:pt>
                <c:pt idx="1">
                  <c:v>3.04E-2</c:v>
                </c:pt>
                <c:pt idx="2">
                  <c:v>0.14399999999999999</c:v>
                </c:pt>
                <c:pt idx="3">
                  <c:v>0.2487</c:v>
                </c:pt>
                <c:pt idx="4">
                  <c:v>0.56769999999999998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CAF-4C33-9B16-83E7DD5A487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10"/>
        <c:axId val="195734144"/>
        <c:axId val="195917312"/>
      </c:barChart>
      <c:catAx>
        <c:axId val="19573414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 algn="r">
              <a:defRPr sz="1200" b="0" i="0" u="none">
                <a:solidFill>
                  <a:srgbClr val="595959"/>
                </a:solidFill>
                <a:latin typeface="Arial"/>
              </a:defRPr>
            </a:pPr>
            <a:endParaRPr lang="sv-SE"/>
          </a:p>
        </c:txPr>
        <c:crossAx val="195917312"/>
        <c:crosses val="autoZero"/>
        <c:auto val="1"/>
        <c:lblAlgn val="ctr"/>
        <c:lblOffset val="300"/>
        <c:noMultiLvlLbl val="0"/>
      </c:catAx>
      <c:valAx>
        <c:axId val="195917312"/>
        <c:scaling>
          <c:orientation val="minMax"/>
          <c:max val="1"/>
          <c:min val="0"/>
        </c:scaling>
        <c:delete val="1"/>
        <c:axPos val="t"/>
        <c:numFmt formatCode="0.00%" sourceLinked="1"/>
        <c:majorTickMark val="out"/>
        <c:minorTickMark val="none"/>
        <c:tickLblPos val="low"/>
        <c:crossAx val="195734144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(n=1007)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1. Helt oviktigt [1]</c:v>
                </c:pt>
                <c:pt idx="1">
                  <c:v>2. [2]</c:v>
                </c:pt>
                <c:pt idx="2">
                  <c:v>3. [3]</c:v>
                </c:pt>
                <c:pt idx="3">
                  <c:v>4. [4]</c:v>
                </c:pt>
                <c:pt idx="4">
                  <c:v>5. Mycket viktigt [5]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1.2999999999999999E-2</c:v>
                </c:pt>
                <c:pt idx="1">
                  <c:v>2.1899999999999999E-2</c:v>
                </c:pt>
                <c:pt idx="2">
                  <c:v>0.126</c:v>
                </c:pt>
                <c:pt idx="3">
                  <c:v>0.22550000000000001</c:v>
                </c:pt>
                <c:pt idx="4">
                  <c:v>0.61360000000000003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72B-4F45-9CD3-5F77F97E299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10"/>
        <c:axId val="195840640"/>
        <c:axId val="195847680"/>
      </c:barChart>
      <c:catAx>
        <c:axId val="19584064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 algn="r">
              <a:defRPr sz="1200" b="0" i="0" u="none">
                <a:solidFill>
                  <a:srgbClr val="595959"/>
                </a:solidFill>
                <a:latin typeface="Arial"/>
              </a:defRPr>
            </a:pPr>
            <a:endParaRPr lang="sv-SE"/>
          </a:p>
        </c:txPr>
        <c:crossAx val="195847680"/>
        <c:crosses val="autoZero"/>
        <c:auto val="1"/>
        <c:lblAlgn val="ctr"/>
        <c:lblOffset val="300"/>
        <c:noMultiLvlLbl val="0"/>
      </c:catAx>
      <c:valAx>
        <c:axId val="195847680"/>
        <c:scaling>
          <c:orientation val="minMax"/>
          <c:max val="1"/>
          <c:min val="0"/>
        </c:scaling>
        <c:delete val="1"/>
        <c:axPos val="t"/>
        <c:numFmt formatCode="0.00%" sourceLinked="1"/>
        <c:majorTickMark val="out"/>
        <c:minorTickMark val="none"/>
        <c:tickLblPos val="low"/>
        <c:crossAx val="195840640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1. Helt oviktigt [1]</c:v>
                </c:pt>
              </c:strCache>
            </c:strRef>
          </c:tx>
          <c:spPr>
            <a:solidFill>
              <a:srgbClr val="EB4F3E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FFFFFF"/>
                    </a:solidFill>
                    <a:latin typeface="Arial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Kött</c:v>
                </c:pt>
                <c:pt idx="1">
                  <c:v>Ägg</c:v>
                </c:pt>
                <c:pt idx="2">
                  <c:v>Mejeriprodukter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1.04E-2</c:v>
                </c:pt>
                <c:pt idx="1">
                  <c:v>2.0899999999999998E-2</c:v>
                </c:pt>
                <c:pt idx="2">
                  <c:v>1.78E-2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3C9-4278-8DC7-FE42CA80D69A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2. [2]</c:v>
                </c:pt>
              </c:strCache>
            </c:strRef>
          </c:tx>
          <c:spPr>
            <a:solidFill>
              <a:srgbClr val="FF6352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FFFFFF"/>
                    </a:solidFill>
                    <a:latin typeface="Arial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Kött</c:v>
                </c:pt>
                <c:pt idx="1">
                  <c:v>Ägg</c:v>
                </c:pt>
                <c:pt idx="2">
                  <c:v>Mejeriprodukter</c:v>
                </c:pt>
              </c:strCache>
            </c:strRef>
          </c:cat>
          <c:val>
            <c:numRef>
              <c:f>Sheet1!$C$2:$C$4</c:f>
              <c:numCache>
                <c:formatCode>0.00%</c:formatCode>
                <c:ptCount val="3"/>
                <c:pt idx="0">
                  <c:v>1.95E-2</c:v>
                </c:pt>
                <c:pt idx="1">
                  <c:v>2.7300000000000001E-2</c:v>
                </c:pt>
                <c:pt idx="2">
                  <c:v>2.47E-2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3C9-4278-8DC7-FE42CA80D69A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3. [3]</c:v>
                </c:pt>
              </c:strCache>
            </c:strRef>
          </c:tx>
          <c:spPr>
            <a:solidFill>
              <a:srgbClr val="B6B0C4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FFFFFF"/>
                    </a:solidFill>
                    <a:latin typeface="Arial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Kött</c:v>
                </c:pt>
                <c:pt idx="1">
                  <c:v>Ägg</c:v>
                </c:pt>
                <c:pt idx="2">
                  <c:v>Mejeriprodukter</c:v>
                </c:pt>
              </c:strCache>
            </c:strRef>
          </c:cat>
          <c:val>
            <c:numRef>
              <c:f>Sheet1!$D$2:$D$4</c:f>
              <c:numCache>
                <c:formatCode>0.00%</c:formatCode>
                <c:ptCount val="3"/>
                <c:pt idx="0">
                  <c:v>0.1124</c:v>
                </c:pt>
                <c:pt idx="1">
                  <c:v>0.1202</c:v>
                </c:pt>
                <c:pt idx="2">
                  <c:v>0.1341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3C9-4278-8DC7-FE42CA80D69A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4. [4]</c:v>
                </c:pt>
              </c:strCache>
            </c:strRef>
          </c:tx>
          <c:spPr>
            <a:solidFill>
              <a:srgbClr val="00B7B4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FFFFFF"/>
                    </a:solidFill>
                    <a:latin typeface="Arial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Kött</c:v>
                </c:pt>
                <c:pt idx="1">
                  <c:v>Ägg</c:v>
                </c:pt>
                <c:pt idx="2">
                  <c:v>Mejeriprodukter</c:v>
                </c:pt>
              </c:strCache>
            </c:strRef>
          </c:cat>
          <c:val>
            <c:numRef>
              <c:f>Sheet1!$E$2:$E$4</c:f>
              <c:numCache>
                <c:formatCode>0.00%</c:formatCode>
                <c:ptCount val="3"/>
                <c:pt idx="0">
                  <c:v>0.2233</c:v>
                </c:pt>
                <c:pt idx="1">
                  <c:v>0.25280000000000002</c:v>
                </c:pt>
                <c:pt idx="2">
                  <c:v>0.26200000000000001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3C9-4278-8DC7-FE42CA80D69A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5. Mycket viktigt [5]</c:v>
                </c:pt>
              </c:strCache>
            </c:strRef>
          </c:tx>
          <c:spPr>
            <a:solidFill>
              <a:srgbClr val="00A3A0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FFFFFF"/>
                    </a:solidFill>
                    <a:latin typeface="Arial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Kött</c:v>
                </c:pt>
                <c:pt idx="1">
                  <c:v>Ägg</c:v>
                </c:pt>
                <c:pt idx="2">
                  <c:v>Mejeriprodukter</c:v>
                </c:pt>
              </c:strCache>
            </c:strRef>
          </c:cat>
          <c:val>
            <c:numRef>
              <c:f>Sheet1!$F$2:$F$4</c:f>
              <c:numCache>
                <c:formatCode>0.00%</c:formatCode>
                <c:ptCount val="3"/>
                <c:pt idx="0">
                  <c:v>0.58040000000000003</c:v>
                </c:pt>
                <c:pt idx="1">
                  <c:v>0.5575</c:v>
                </c:pt>
                <c:pt idx="2">
                  <c:v>0.53549999999999998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3C9-4278-8DC7-FE42CA80D69A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Handlar ej denna typ av produkter</c:v>
                </c:pt>
              </c:strCache>
            </c:strRef>
          </c:tx>
          <c:spPr>
            <a:solidFill>
              <a:srgbClr val="D9D9D9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FFFFFF"/>
                    </a:solidFill>
                    <a:latin typeface="Arial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Kött</c:v>
                </c:pt>
                <c:pt idx="1">
                  <c:v>Ägg</c:v>
                </c:pt>
                <c:pt idx="2">
                  <c:v>Mejeriprodukter</c:v>
                </c:pt>
              </c:strCache>
            </c:strRef>
          </c:cat>
          <c:val>
            <c:numRef>
              <c:f>Sheet1!$G$2:$G$4</c:f>
              <c:numCache>
                <c:formatCode>0.00%</c:formatCode>
                <c:ptCount val="3"/>
                <c:pt idx="0">
                  <c:v>5.3999999999999999E-2</c:v>
                </c:pt>
                <c:pt idx="1">
                  <c:v>2.1299999999999999E-2</c:v>
                </c:pt>
                <c:pt idx="2">
                  <c:v>2.5899999999999999E-2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3C9-4278-8DC7-FE42CA80D69A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35457792"/>
        <c:axId val="194249472"/>
      </c:barChart>
      <c:catAx>
        <c:axId val="13545779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 algn="r">
              <a:defRPr sz="1200" b="0" i="0" u="none">
                <a:solidFill>
                  <a:srgbClr val="595959"/>
                </a:solidFill>
                <a:latin typeface="Arial"/>
              </a:defRPr>
            </a:pPr>
            <a:endParaRPr lang="sv-SE"/>
          </a:p>
        </c:txPr>
        <c:crossAx val="194249472"/>
        <c:crosses val="autoZero"/>
        <c:auto val="1"/>
        <c:lblAlgn val="ctr"/>
        <c:lblOffset val="300"/>
        <c:noMultiLvlLbl val="0"/>
      </c:catAx>
      <c:valAx>
        <c:axId val="19424947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low"/>
        <c:crossAx val="135457792"/>
        <c:crosses val="autoZero"/>
        <c:crossBetween val="between"/>
        <c:majorUnit val="0.1"/>
      </c:valAx>
    </c:plotArea>
    <c:legend>
      <c:legendPos val="b"/>
      <c:layout/>
      <c:overlay val="0"/>
      <c:txPr>
        <a:bodyPr/>
        <a:lstStyle/>
        <a:p>
          <a:pPr>
            <a:defRPr sz="1200" b="0" i="0" u="none">
              <a:solidFill>
                <a:srgbClr val="595959"/>
              </a:solidFill>
              <a:latin typeface="Arial"/>
            </a:defRPr>
          </a:pPr>
          <a:endParaRPr lang="sv-SE"/>
        </a:p>
      </c:txPr>
    </c:legend>
    <c:plotVisOnly val="1"/>
    <c:dispBlanksAs val="gap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(n=1007)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1. Helt oviktigt [1]</c:v>
                </c:pt>
                <c:pt idx="1">
                  <c:v>2. [2]</c:v>
                </c:pt>
                <c:pt idx="2">
                  <c:v>3. [3]</c:v>
                </c:pt>
                <c:pt idx="3">
                  <c:v>4. [4]</c:v>
                </c:pt>
                <c:pt idx="4">
                  <c:v>5. Mycket viktigt [5]</c:v>
                </c:pt>
                <c:pt idx="5">
                  <c:v>Handlar ej denna typ av produkter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1.04E-2</c:v>
                </c:pt>
                <c:pt idx="1">
                  <c:v>1.95E-2</c:v>
                </c:pt>
                <c:pt idx="2">
                  <c:v>0.1124</c:v>
                </c:pt>
                <c:pt idx="3">
                  <c:v>0.2233</c:v>
                </c:pt>
                <c:pt idx="4">
                  <c:v>0.58040000000000003</c:v>
                </c:pt>
                <c:pt idx="5">
                  <c:v>5.3999999999999999E-2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56-44D5-9CDA-A5C36E08AB6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10"/>
        <c:axId val="194278912"/>
        <c:axId val="194290048"/>
      </c:barChart>
      <c:catAx>
        <c:axId val="1942789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 algn="r">
              <a:defRPr sz="1200" b="0" i="0" u="none">
                <a:solidFill>
                  <a:srgbClr val="595959"/>
                </a:solidFill>
                <a:latin typeface="Arial"/>
              </a:defRPr>
            </a:pPr>
            <a:endParaRPr lang="sv-SE"/>
          </a:p>
        </c:txPr>
        <c:crossAx val="194290048"/>
        <c:crosses val="autoZero"/>
        <c:auto val="1"/>
        <c:lblAlgn val="ctr"/>
        <c:lblOffset val="300"/>
        <c:noMultiLvlLbl val="0"/>
      </c:catAx>
      <c:valAx>
        <c:axId val="194290048"/>
        <c:scaling>
          <c:orientation val="minMax"/>
          <c:max val="1"/>
          <c:min val="0"/>
        </c:scaling>
        <c:delete val="1"/>
        <c:axPos val="t"/>
        <c:numFmt formatCode="0.00%" sourceLinked="1"/>
        <c:majorTickMark val="out"/>
        <c:minorTickMark val="none"/>
        <c:tickLblPos val="low"/>
        <c:crossAx val="194278912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(n=1007)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1. Helt oviktigt [1]</c:v>
                </c:pt>
                <c:pt idx="1">
                  <c:v>2. [2]</c:v>
                </c:pt>
                <c:pt idx="2">
                  <c:v>3. [3]</c:v>
                </c:pt>
                <c:pt idx="3">
                  <c:v>4. [4]</c:v>
                </c:pt>
                <c:pt idx="4">
                  <c:v>5. Mycket viktigt [5]</c:v>
                </c:pt>
                <c:pt idx="5">
                  <c:v>Handlar ej denna typ av produkter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2.0899999999999998E-2</c:v>
                </c:pt>
                <c:pt idx="1">
                  <c:v>2.7300000000000001E-2</c:v>
                </c:pt>
                <c:pt idx="2">
                  <c:v>0.1202</c:v>
                </c:pt>
                <c:pt idx="3">
                  <c:v>0.25280000000000002</c:v>
                </c:pt>
                <c:pt idx="4">
                  <c:v>0.5575</c:v>
                </c:pt>
                <c:pt idx="5">
                  <c:v>2.1299999999999999E-2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70-4DF4-A818-94162C2CC3B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10"/>
        <c:axId val="193988096"/>
        <c:axId val="194052480"/>
      </c:barChart>
      <c:catAx>
        <c:axId val="19398809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 algn="r">
              <a:defRPr sz="1200" b="0" i="0" u="none">
                <a:solidFill>
                  <a:srgbClr val="595959"/>
                </a:solidFill>
                <a:latin typeface="Arial"/>
              </a:defRPr>
            </a:pPr>
            <a:endParaRPr lang="sv-SE"/>
          </a:p>
        </c:txPr>
        <c:crossAx val="194052480"/>
        <c:crosses val="autoZero"/>
        <c:auto val="1"/>
        <c:lblAlgn val="ctr"/>
        <c:lblOffset val="300"/>
        <c:noMultiLvlLbl val="0"/>
      </c:catAx>
      <c:valAx>
        <c:axId val="194052480"/>
        <c:scaling>
          <c:orientation val="minMax"/>
          <c:max val="1"/>
          <c:min val="0"/>
        </c:scaling>
        <c:delete val="1"/>
        <c:axPos val="t"/>
        <c:numFmt formatCode="0.00%" sourceLinked="1"/>
        <c:majorTickMark val="out"/>
        <c:minorTickMark val="none"/>
        <c:tickLblPos val="low"/>
        <c:crossAx val="193988096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(n=1007)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1. Helt oviktigt [1]</c:v>
                </c:pt>
                <c:pt idx="1">
                  <c:v>2. [2]</c:v>
                </c:pt>
                <c:pt idx="2">
                  <c:v>3. [3]</c:v>
                </c:pt>
                <c:pt idx="3">
                  <c:v>4. [4]</c:v>
                </c:pt>
                <c:pt idx="4">
                  <c:v>5. Mycket viktigt [5]</c:v>
                </c:pt>
                <c:pt idx="5">
                  <c:v>Handlar ej denna typ av produkter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1.78E-2</c:v>
                </c:pt>
                <c:pt idx="1">
                  <c:v>2.47E-2</c:v>
                </c:pt>
                <c:pt idx="2">
                  <c:v>0.1341</c:v>
                </c:pt>
                <c:pt idx="3">
                  <c:v>0.26200000000000001</c:v>
                </c:pt>
                <c:pt idx="4">
                  <c:v>0.53549999999999998</c:v>
                </c:pt>
                <c:pt idx="5">
                  <c:v>2.5899999999999999E-2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A93-46FB-AB76-AA010DF089A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10"/>
        <c:axId val="194069248"/>
        <c:axId val="194071936"/>
      </c:barChart>
      <c:catAx>
        <c:axId val="19406924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 algn="r">
              <a:defRPr sz="1200" b="0" i="0" u="none">
                <a:solidFill>
                  <a:srgbClr val="595959"/>
                </a:solidFill>
                <a:latin typeface="Arial"/>
              </a:defRPr>
            </a:pPr>
            <a:endParaRPr lang="sv-SE"/>
          </a:p>
        </c:txPr>
        <c:crossAx val="194071936"/>
        <c:crosses val="autoZero"/>
        <c:auto val="1"/>
        <c:lblAlgn val="ctr"/>
        <c:lblOffset val="300"/>
        <c:noMultiLvlLbl val="0"/>
      </c:catAx>
      <c:valAx>
        <c:axId val="194071936"/>
        <c:scaling>
          <c:orientation val="minMax"/>
          <c:max val="1"/>
          <c:min val="0"/>
        </c:scaling>
        <c:delete val="1"/>
        <c:axPos val="t"/>
        <c:numFmt formatCode="0.00%" sourceLinked="1"/>
        <c:majorTickMark val="out"/>
        <c:minorTickMark val="none"/>
        <c:tickLblPos val="low"/>
        <c:crossAx val="194069248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1. Helt oviktigt [1]</c:v>
                </c:pt>
              </c:strCache>
            </c:strRef>
          </c:tx>
          <c:spPr>
            <a:solidFill>
              <a:srgbClr val="EB4F3E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FFFFFF"/>
                    </a:solidFill>
                    <a:latin typeface="Arial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Lågt pris</c:v>
                </c:pt>
                <c:pt idx="1">
                  <c:v>Bra för miljön</c:v>
                </c:pt>
                <c:pt idx="2">
                  <c:v>Djuren har behandlats väl</c:v>
                </c:pt>
                <c:pt idx="3">
                  <c:v>Djuren har fått vistas utomhus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7.1900000000000006E-2</c:v>
                </c:pt>
                <c:pt idx="1">
                  <c:v>7.2499999999999995E-2</c:v>
                </c:pt>
                <c:pt idx="2">
                  <c:v>1.47E-2</c:v>
                </c:pt>
                <c:pt idx="3">
                  <c:v>2.5499999999999998E-2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E14-47A9-9629-C5F03BC4B618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2. [2]</c:v>
                </c:pt>
              </c:strCache>
            </c:strRef>
          </c:tx>
          <c:spPr>
            <a:solidFill>
              <a:srgbClr val="FF6352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FFFFFF"/>
                    </a:solidFill>
                    <a:latin typeface="Arial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Lågt pris</c:v>
                </c:pt>
                <c:pt idx="1">
                  <c:v>Bra för miljön</c:v>
                </c:pt>
                <c:pt idx="2">
                  <c:v>Djuren har behandlats väl</c:v>
                </c:pt>
                <c:pt idx="3">
                  <c:v>Djuren har fått vistas utomhus</c:v>
                </c:pt>
              </c:strCache>
            </c:strRef>
          </c:cat>
          <c:val>
            <c:numRef>
              <c:f>Sheet1!$C$2:$C$5</c:f>
              <c:numCache>
                <c:formatCode>0.00%</c:formatCode>
                <c:ptCount val="4"/>
                <c:pt idx="0">
                  <c:v>0.1338</c:v>
                </c:pt>
                <c:pt idx="1">
                  <c:v>7.8100000000000003E-2</c:v>
                </c:pt>
                <c:pt idx="2">
                  <c:v>2.6100000000000002E-2</c:v>
                </c:pt>
                <c:pt idx="3">
                  <c:v>3.2399999999999998E-2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E14-47A9-9629-C5F03BC4B618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3. [3]</c:v>
                </c:pt>
              </c:strCache>
            </c:strRef>
          </c:tx>
          <c:spPr>
            <a:solidFill>
              <a:srgbClr val="B6B0C4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FFFFFF"/>
                    </a:solidFill>
                    <a:latin typeface="Arial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Lågt pris</c:v>
                </c:pt>
                <c:pt idx="1">
                  <c:v>Bra för miljön</c:v>
                </c:pt>
                <c:pt idx="2">
                  <c:v>Djuren har behandlats väl</c:v>
                </c:pt>
                <c:pt idx="3">
                  <c:v>Djuren har fått vistas utomhus</c:v>
                </c:pt>
              </c:strCache>
            </c:strRef>
          </c:cat>
          <c:val>
            <c:numRef>
              <c:f>Sheet1!$D$2:$D$5</c:f>
              <c:numCache>
                <c:formatCode>0.00%</c:formatCode>
                <c:ptCount val="4"/>
                <c:pt idx="0">
                  <c:v>0.32869999999999999</c:v>
                </c:pt>
                <c:pt idx="1">
                  <c:v>0.2369</c:v>
                </c:pt>
                <c:pt idx="2">
                  <c:v>0.1207</c:v>
                </c:pt>
                <c:pt idx="3">
                  <c:v>0.17660000000000001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E14-47A9-9629-C5F03BC4B618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4. [4]</c:v>
                </c:pt>
              </c:strCache>
            </c:strRef>
          </c:tx>
          <c:spPr>
            <a:solidFill>
              <a:srgbClr val="00B7B4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FFFFFF"/>
                    </a:solidFill>
                    <a:latin typeface="Arial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Lågt pris</c:v>
                </c:pt>
                <c:pt idx="1">
                  <c:v>Bra för miljön</c:v>
                </c:pt>
                <c:pt idx="2">
                  <c:v>Djuren har behandlats väl</c:v>
                </c:pt>
                <c:pt idx="3">
                  <c:v>Djuren har fått vistas utomhus</c:v>
                </c:pt>
              </c:strCache>
            </c:strRef>
          </c:cat>
          <c:val>
            <c:numRef>
              <c:f>Sheet1!$E$2:$E$5</c:f>
              <c:numCache>
                <c:formatCode>0.00%</c:formatCode>
                <c:ptCount val="4"/>
                <c:pt idx="0">
                  <c:v>0.23880000000000001</c:v>
                </c:pt>
                <c:pt idx="1">
                  <c:v>0.28960000000000002</c:v>
                </c:pt>
                <c:pt idx="2">
                  <c:v>0.22550000000000001</c:v>
                </c:pt>
                <c:pt idx="3">
                  <c:v>0.27779999999999999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E14-47A9-9629-C5F03BC4B618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5. Mycket viktigt [5]</c:v>
                </c:pt>
              </c:strCache>
            </c:strRef>
          </c:tx>
          <c:spPr>
            <a:solidFill>
              <a:srgbClr val="00A3A0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FFFFFF"/>
                    </a:solidFill>
                    <a:latin typeface="Arial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Lågt pris</c:v>
                </c:pt>
                <c:pt idx="1">
                  <c:v>Bra för miljön</c:v>
                </c:pt>
                <c:pt idx="2">
                  <c:v>Djuren har behandlats väl</c:v>
                </c:pt>
                <c:pt idx="3">
                  <c:v>Djuren har fått vistas utomhus</c:v>
                </c:pt>
              </c:strCache>
            </c:strRef>
          </c:cat>
          <c:val>
            <c:numRef>
              <c:f>Sheet1!$F$2:$F$5</c:f>
              <c:numCache>
                <c:formatCode>0.00%</c:formatCode>
                <c:ptCount val="4"/>
                <c:pt idx="0">
                  <c:v>0.20630000000000001</c:v>
                </c:pt>
                <c:pt idx="1">
                  <c:v>0.30080000000000001</c:v>
                </c:pt>
                <c:pt idx="2">
                  <c:v>0.59230000000000005</c:v>
                </c:pt>
                <c:pt idx="3">
                  <c:v>0.46360000000000001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E14-47A9-9629-C5F03BC4B618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Köper ej denna typ av produkter</c:v>
                </c:pt>
              </c:strCache>
            </c:strRef>
          </c:tx>
          <c:spPr>
            <a:solidFill>
              <a:srgbClr val="D9D9D9"/>
            </a:solidFill>
          </c:spPr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FFFFFF"/>
                    </a:solidFill>
                    <a:latin typeface="Arial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Lågt pris</c:v>
                </c:pt>
                <c:pt idx="1">
                  <c:v>Bra för miljön</c:v>
                </c:pt>
                <c:pt idx="2">
                  <c:v>Djuren har behandlats väl</c:v>
                </c:pt>
                <c:pt idx="3">
                  <c:v>Djuren har fått vistas utomhus</c:v>
                </c:pt>
              </c:strCache>
            </c:strRef>
          </c:cat>
          <c:val>
            <c:numRef>
              <c:f>Sheet1!$G$2:$G$5</c:f>
              <c:numCache>
                <c:formatCode>0.00%</c:formatCode>
                <c:ptCount val="4"/>
                <c:pt idx="0">
                  <c:v>2.06E-2</c:v>
                </c:pt>
                <c:pt idx="1">
                  <c:v>2.2100000000000002E-2</c:v>
                </c:pt>
                <c:pt idx="2">
                  <c:v>2.06E-2</c:v>
                </c:pt>
                <c:pt idx="3">
                  <c:v>2.4E-2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7E14-47A9-9629-C5F03BC4B618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94203648"/>
        <c:axId val="194205184"/>
      </c:barChart>
      <c:catAx>
        <c:axId val="19420364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 algn="r">
              <a:defRPr sz="1200" b="0" i="0" u="none">
                <a:solidFill>
                  <a:srgbClr val="595959"/>
                </a:solidFill>
                <a:latin typeface="Arial"/>
              </a:defRPr>
            </a:pPr>
            <a:endParaRPr lang="sv-SE"/>
          </a:p>
        </c:txPr>
        <c:crossAx val="194205184"/>
        <c:crosses val="autoZero"/>
        <c:auto val="1"/>
        <c:lblAlgn val="ctr"/>
        <c:lblOffset val="300"/>
        <c:noMultiLvlLbl val="0"/>
      </c:catAx>
      <c:valAx>
        <c:axId val="19420518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low"/>
        <c:crossAx val="194203648"/>
        <c:crosses val="autoZero"/>
        <c:crossBetween val="between"/>
        <c:majorUnit val="0.1"/>
      </c:valAx>
    </c:plotArea>
    <c:legend>
      <c:legendPos val="b"/>
      <c:layout/>
      <c:overlay val="0"/>
      <c:txPr>
        <a:bodyPr/>
        <a:lstStyle/>
        <a:p>
          <a:pPr>
            <a:defRPr sz="1200" b="0" i="0" u="none">
              <a:solidFill>
                <a:srgbClr val="595959"/>
              </a:solidFill>
              <a:latin typeface="Arial"/>
            </a:defRPr>
          </a:pPr>
          <a:endParaRPr lang="sv-SE"/>
        </a:p>
      </c:txPr>
    </c:legend>
    <c:plotVisOnly val="1"/>
    <c:dispBlanksAs val="gap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(n=1007)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1. Helt oviktigt [1]</c:v>
                </c:pt>
                <c:pt idx="1">
                  <c:v>2. [2]</c:v>
                </c:pt>
                <c:pt idx="2">
                  <c:v>3. [3]</c:v>
                </c:pt>
                <c:pt idx="3">
                  <c:v>4. [4]</c:v>
                </c:pt>
                <c:pt idx="4">
                  <c:v>5. Mycket viktigt [5]</c:v>
                </c:pt>
                <c:pt idx="5">
                  <c:v>Köper ej denna typ av produkter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7.1900000000000006E-2</c:v>
                </c:pt>
                <c:pt idx="1">
                  <c:v>0.1338</c:v>
                </c:pt>
                <c:pt idx="2">
                  <c:v>0.32869999999999999</c:v>
                </c:pt>
                <c:pt idx="3">
                  <c:v>0.23880000000000001</c:v>
                </c:pt>
                <c:pt idx="4">
                  <c:v>0.20630000000000001</c:v>
                </c:pt>
                <c:pt idx="5">
                  <c:v>2.06E-2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7D6-4DA8-B93C-1E08BC6BFFC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10"/>
        <c:axId val="194218624"/>
        <c:axId val="194590208"/>
      </c:barChart>
      <c:catAx>
        <c:axId val="19421862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 algn="r">
              <a:defRPr sz="1200" b="0" i="0" u="none">
                <a:solidFill>
                  <a:srgbClr val="595959"/>
                </a:solidFill>
                <a:latin typeface="Arial"/>
              </a:defRPr>
            </a:pPr>
            <a:endParaRPr lang="sv-SE"/>
          </a:p>
        </c:txPr>
        <c:crossAx val="194590208"/>
        <c:crosses val="autoZero"/>
        <c:auto val="1"/>
        <c:lblAlgn val="ctr"/>
        <c:lblOffset val="300"/>
        <c:noMultiLvlLbl val="0"/>
      </c:catAx>
      <c:valAx>
        <c:axId val="194590208"/>
        <c:scaling>
          <c:orientation val="minMax"/>
          <c:max val="1"/>
          <c:min val="0"/>
        </c:scaling>
        <c:delete val="1"/>
        <c:axPos val="t"/>
        <c:numFmt formatCode="0.00%" sourceLinked="1"/>
        <c:majorTickMark val="out"/>
        <c:minorTickMark val="none"/>
        <c:tickLblPos val="low"/>
        <c:crossAx val="194218624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(n=1007)</c:v>
                </c:pt>
              </c:strCache>
            </c:strRef>
          </c:tx>
          <c:invertIfNegative val="1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rgbClr val="404040"/>
                    </a:solidFill>
                    <a:latin typeface="Arial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1. Helt oviktigt [1]</c:v>
                </c:pt>
                <c:pt idx="1">
                  <c:v>2. [2]</c:v>
                </c:pt>
                <c:pt idx="2">
                  <c:v>3. [3]</c:v>
                </c:pt>
                <c:pt idx="3">
                  <c:v>4. [4]</c:v>
                </c:pt>
                <c:pt idx="4">
                  <c:v>5. Mycket viktigt [5]</c:v>
                </c:pt>
                <c:pt idx="5">
                  <c:v>Köper ej denna typ av produkter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7.2499999999999995E-2</c:v>
                </c:pt>
                <c:pt idx="1">
                  <c:v>7.8100000000000003E-2</c:v>
                </c:pt>
                <c:pt idx="2">
                  <c:v>0.2369</c:v>
                </c:pt>
                <c:pt idx="3">
                  <c:v>0.28960000000000002</c:v>
                </c:pt>
                <c:pt idx="4">
                  <c:v>0.30080000000000001</c:v>
                </c:pt>
                <c:pt idx="5">
                  <c:v>2.2100000000000002E-2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8D8-4EC7-994B-23439B5BF96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10"/>
        <c:axId val="194636032"/>
        <c:axId val="194638976"/>
      </c:barChart>
      <c:catAx>
        <c:axId val="19463603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 algn="r">
              <a:defRPr sz="1200" b="0" i="0" u="none">
                <a:solidFill>
                  <a:srgbClr val="595959"/>
                </a:solidFill>
                <a:latin typeface="Arial"/>
              </a:defRPr>
            </a:pPr>
            <a:endParaRPr lang="sv-SE"/>
          </a:p>
        </c:txPr>
        <c:crossAx val="194638976"/>
        <c:crosses val="autoZero"/>
        <c:auto val="1"/>
        <c:lblAlgn val="ctr"/>
        <c:lblOffset val="300"/>
        <c:noMultiLvlLbl val="0"/>
      </c:catAx>
      <c:valAx>
        <c:axId val="194638976"/>
        <c:scaling>
          <c:orientation val="minMax"/>
          <c:max val="1"/>
          <c:min val="0"/>
        </c:scaling>
        <c:delete val="1"/>
        <c:axPos val="t"/>
        <c:numFmt formatCode="0.00%" sourceLinked="1"/>
        <c:majorTickMark val="out"/>
        <c:minorTickMark val="none"/>
        <c:tickLblPos val="low"/>
        <c:crossAx val="194636032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474F6-0813-4E9E-BD01-DD98AB917DB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45997-05F8-4CAF-948E-9C18C89C6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63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175" y="117475"/>
            <a:ext cx="2489200" cy="14017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860288" y="117089"/>
            <a:ext cx="3808141" cy="140191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673C71-BADA-7840-A739-1AAC7105DD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031" y="2018371"/>
            <a:ext cx="5993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SUPPORTING INFORMATION: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28239" y="2387703"/>
            <a:ext cx="654019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317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_Chart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777600" y="649224"/>
            <a:ext cx="10634400" cy="46166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Single Chart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C064ABC-A369-40DC-AFD7-DAFE214F6FC9}"/>
              </a:ext>
            </a:extLst>
          </p:cNvPr>
          <p:cNvSpPr txBox="1"/>
          <p:nvPr userDrawn="1"/>
        </p:nvSpPr>
        <p:spPr>
          <a:xfrm>
            <a:off x="10767600" y="6357600"/>
            <a:ext cx="58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0DD853-94CF-4C3A-8B69-2873DA479D58}" type="slidenum">
              <a:rPr lang="en-GB" sz="1000" smtClean="0">
                <a:solidFill>
                  <a:srgbClr val="332C41">
                    <a:alpha val="40000"/>
                  </a:srgbClr>
                </a:solidFill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da-DK" sz="1000" b="0" dirty="0" err="1">
              <a:solidFill>
                <a:srgbClr val="332C41">
                  <a:alpha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233576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394">
          <p15:clr>
            <a:srgbClr val="FBAE40"/>
          </p15:clr>
        </p15:guide>
        <p15:guide id="2" orient="horz" pos="382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_Chart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777600" y="649224"/>
            <a:ext cx="10634400" cy="46166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Single Chart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C0F231C-2BA0-4C9B-BD8E-C7FED3C7CB8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77875" y="1204913"/>
            <a:ext cx="10634663" cy="39528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en-GB" noProof="0"/>
              <a:t>Insert Subtitle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80E5407-1274-40F1-A486-C506429DA717}"/>
              </a:ext>
            </a:extLst>
          </p:cNvPr>
          <p:cNvSpPr txBox="1"/>
          <p:nvPr userDrawn="1"/>
        </p:nvSpPr>
        <p:spPr>
          <a:xfrm>
            <a:off x="10767600" y="6357600"/>
            <a:ext cx="58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0DD853-94CF-4C3A-8B69-2873DA479D58}" type="slidenum">
              <a:rPr lang="en-GB" sz="1000" smtClean="0">
                <a:solidFill>
                  <a:srgbClr val="332C41">
                    <a:alpha val="40000"/>
                  </a:srgbClr>
                </a:solidFill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da-DK" sz="1000" b="0" dirty="0" err="1">
              <a:solidFill>
                <a:srgbClr val="332C41">
                  <a:alpha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09668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394">
          <p15:clr>
            <a:srgbClr val="FBAE40"/>
          </p15:clr>
        </p15:guide>
        <p15:guide id="2" orient="horz" pos="38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rst Slide -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5D9808CD-5210-3F4A-AA23-FC304081FF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93858" y="6064"/>
            <a:ext cx="4771571" cy="6858000"/>
          </a:xfrm>
          <a:prstGeom prst="rect">
            <a:avLst/>
          </a:prstGeom>
        </p:spPr>
      </p:pic>
      <p:sp>
        <p:nvSpPr>
          <p:cNvPr id="2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889799" y="1543288"/>
            <a:ext cx="8160001" cy="36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800">
                <a:solidFill>
                  <a:srgbClr val="332C41">
                    <a:alpha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Tuesday, 16 April 2019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CA0EC70-9AE3-D149-9A28-F04398396A8B}"/>
              </a:ext>
            </a:extLst>
          </p:cNvPr>
          <p:cNvSpPr txBox="1"/>
          <p:nvPr userDrawn="1"/>
        </p:nvSpPr>
        <p:spPr>
          <a:xfrm>
            <a:off x="4722471" y="262745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xmlns="" id="{44D6EFC6-ADA4-5D43-80B0-3BFC5EF96E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70530" y="3517066"/>
            <a:ext cx="8160000" cy="369332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ct val="100000"/>
              </a:lnSpc>
              <a:defRPr sz="1800">
                <a:solidFill>
                  <a:srgbClr val="332C41">
                    <a:alpha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Further Information</a:t>
            </a:r>
          </a:p>
        </p:txBody>
      </p:sp>
      <p:sp>
        <p:nvSpPr>
          <p:cNvPr id="17" name="Title 3">
            <a:extLst>
              <a:ext uri="{FF2B5EF4-FFF2-40B4-BE49-F238E27FC236}">
                <a16:creationId xmlns:a16="http://schemas.microsoft.com/office/drawing/2014/main" xmlns="" id="{3EB61425-7076-7940-8CB4-73E10E0A08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9799" y="1903288"/>
            <a:ext cx="8160001" cy="1543288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Internal/Sales Presentation on two lines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530" y="5022000"/>
            <a:ext cx="2029968" cy="472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106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 - Section -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C18F50F6-6581-AC4A-B5FB-9EE2E0DAE98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80000" y="3394899"/>
            <a:ext cx="9910800" cy="92333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buNone/>
              <a:defRPr sz="2000" b="0">
                <a:solidFill>
                  <a:srgbClr val="9995A0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Section description: If needed. </a:t>
            </a:r>
            <a:r>
              <a:rPr lang="en-US" dirty="0" err="1"/>
              <a:t>Salutavique</a:t>
            </a:r>
            <a:r>
              <a:rPr lang="en-US" dirty="0"/>
              <a:t> in </a:t>
            </a:r>
            <a:r>
              <a:rPr lang="en-US" dirty="0" err="1"/>
              <a:t>decernamusque</a:t>
            </a:r>
            <a:r>
              <a:rPr lang="en-US" dirty="0"/>
              <a:t>, </a:t>
            </a:r>
            <a:r>
              <a:rPr lang="en-US" dirty="0" err="1"/>
              <a:t>accolaeque</a:t>
            </a:r>
            <a:r>
              <a:rPr lang="en-US" dirty="0"/>
              <a:t> </a:t>
            </a:r>
            <a:r>
              <a:rPr lang="en-US" dirty="0" err="1"/>
              <a:t>necessitatem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despiciente</a:t>
            </a:r>
            <a:r>
              <a:rPr lang="en-US" dirty="0"/>
              <a:t> </a:t>
            </a:r>
            <a:r>
              <a:rPr lang="en-US" dirty="0" err="1"/>
              <a:t>includere</a:t>
            </a:r>
            <a:r>
              <a:rPr lang="en-US" dirty="0"/>
              <a:t> </a:t>
            </a:r>
            <a:r>
              <a:rPr lang="en-US" dirty="0" err="1"/>
              <a:t>maculetis</a:t>
            </a:r>
            <a:r>
              <a:rPr lang="en-US" dirty="0"/>
              <a:t> </a:t>
            </a:r>
            <a:r>
              <a:rPr lang="en-US" dirty="0" err="1"/>
              <a:t>tractuque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pro a </a:t>
            </a:r>
            <a:r>
              <a:rPr lang="en-US" dirty="0" err="1"/>
              <a:t>periculaque</a:t>
            </a:r>
            <a:r>
              <a:rPr lang="en-US" dirty="0"/>
              <a:t> et de </a:t>
            </a:r>
            <a:r>
              <a:rPr lang="en-US" dirty="0" err="1"/>
              <a:t>relinquerem</a:t>
            </a:r>
            <a:r>
              <a:rPr lang="en-US" dirty="0"/>
              <a:t>.(Arial 20pt)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6CEC0F2A-841F-FF4E-AC37-657B160356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2808466"/>
            <a:ext cx="9910800" cy="586432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Section - Default</a:t>
            </a:r>
          </a:p>
        </p:txBody>
      </p:sp>
    </p:spTree>
    <p:extLst>
      <p:ext uri="{BB962C8B-B14F-4D97-AF65-F5344CB8AC3E}">
        <p14:creationId xmlns:p14="http://schemas.microsoft.com/office/powerpoint/2010/main" val="2615040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- Section - Violet">
    <p:bg>
      <p:bgPr>
        <a:solidFill>
          <a:srgbClr val="7C64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xmlns="" id="{F2EE904E-AD28-B644-95C2-A4D34616441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80000" y="3394899"/>
            <a:ext cx="9910800" cy="92333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buNone/>
              <a:defRPr sz="2000" b="0">
                <a:solidFill>
                  <a:srgbClr val="BEB2E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Section description: If needed. </a:t>
            </a:r>
            <a:r>
              <a:rPr lang="en-US" dirty="0" err="1"/>
              <a:t>Salutavique</a:t>
            </a:r>
            <a:r>
              <a:rPr lang="en-US" dirty="0"/>
              <a:t> in </a:t>
            </a:r>
            <a:r>
              <a:rPr lang="en-US" dirty="0" err="1"/>
              <a:t>decernamusque</a:t>
            </a:r>
            <a:r>
              <a:rPr lang="en-US" dirty="0"/>
              <a:t>, </a:t>
            </a:r>
            <a:r>
              <a:rPr lang="en-US" dirty="0" err="1"/>
              <a:t>accolaeque</a:t>
            </a:r>
            <a:r>
              <a:rPr lang="en-US" dirty="0"/>
              <a:t> </a:t>
            </a:r>
            <a:r>
              <a:rPr lang="en-US" dirty="0" err="1"/>
              <a:t>necessitatem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despiciente</a:t>
            </a:r>
            <a:r>
              <a:rPr lang="en-US" dirty="0"/>
              <a:t> </a:t>
            </a:r>
            <a:r>
              <a:rPr lang="en-US" dirty="0" err="1"/>
              <a:t>includere</a:t>
            </a:r>
            <a:r>
              <a:rPr lang="en-US" dirty="0"/>
              <a:t> </a:t>
            </a:r>
            <a:r>
              <a:rPr lang="en-US" dirty="0" err="1"/>
              <a:t>maculetis</a:t>
            </a:r>
            <a:r>
              <a:rPr lang="en-US" dirty="0"/>
              <a:t> </a:t>
            </a:r>
            <a:r>
              <a:rPr lang="en-US" dirty="0" err="1"/>
              <a:t>tractuque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pro a </a:t>
            </a:r>
            <a:r>
              <a:rPr lang="en-US" dirty="0" err="1"/>
              <a:t>periculaque</a:t>
            </a:r>
            <a:r>
              <a:rPr lang="en-US" dirty="0"/>
              <a:t> et de </a:t>
            </a:r>
            <a:r>
              <a:rPr lang="en-US" dirty="0" err="1"/>
              <a:t>relinquerem</a:t>
            </a:r>
            <a:r>
              <a:rPr lang="en-US" dirty="0"/>
              <a:t>.(Arial 20pt)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F9326F20-F448-2348-96F8-968376BA61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2808466"/>
            <a:ext cx="9910800" cy="586432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 (Arial 32pt / Bold)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0439234" y="6148015"/>
            <a:ext cx="9727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FB6F827-E134-4C8D-9CF5-D199257E746A}" type="slidenum">
              <a:rPr lang="en-US" sz="1000" kern="1200" smtClean="0">
                <a:solidFill>
                  <a:schemeClr val="bg1">
                    <a:alpha val="40000"/>
                  </a:schemeClr>
                </a:solidFill>
                <a:latin typeface="+mn-lt"/>
                <a:ea typeface="+mn-ea"/>
                <a:cs typeface="+mn-cs"/>
              </a:rPr>
              <a:pPr algn="r"/>
              <a:t>‹#›</a:t>
            </a:fld>
            <a:endParaRPr lang="en-US" sz="1000" kern="1200" dirty="0">
              <a:solidFill>
                <a:schemeClr val="bg1">
                  <a:alpha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6783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- Section - Orchid">
    <p:bg>
      <p:bgPr>
        <a:solidFill>
          <a:srgbClr val="DC4C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F2EE904E-AD28-B644-95C2-A4D34616441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80000" y="3394899"/>
            <a:ext cx="9910800" cy="92333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buNone/>
              <a:defRPr sz="2000" b="0">
                <a:solidFill>
                  <a:srgbClr val="EEA6C0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Section description: If needed. </a:t>
            </a:r>
            <a:r>
              <a:rPr lang="en-US" dirty="0" err="1"/>
              <a:t>Salutavique</a:t>
            </a:r>
            <a:r>
              <a:rPr lang="en-US" dirty="0"/>
              <a:t> in </a:t>
            </a:r>
            <a:r>
              <a:rPr lang="en-US" dirty="0" err="1"/>
              <a:t>decernamusque</a:t>
            </a:r>
            <a:r>
              <a:rPr lang="en-US" dirty="0"/>
              <a:t>, </a:t>
            </a:r>
            <a:r>
              <a:rPr lang="en-US" dirty="0" err="1"/>
              <a:t>accolaeque</a:t>
            </a:r>
            <a:r>
              <a:rPr lang="en-US" dirty="0"/>
              <a:t> </a:t>
            </a:r>
            <a:r>
              <a:rPr lang="en-US" dirty="0" err="1"/>
              <a:t>necessitatem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despiciente</a:t>
            </a:r>
            <a:r>
              <a:rPr lang="en-US" dirty="0"/>
              <a:t> </a:t>
            </a:r>
            <a:r>
              <a:rPr lang="en-US" dirty="0" err="1"/>
              <a:t>includere</a:t>
            </a:r>
            <a:r>
              <a:rPr lang="en-US" dirty="0"/>
              <a:t> </a:t>
            </a:r>
            <a:r>
              <a:rPr lang="en-US" dirty="0" err="1"/>
              <a:t>maculetis</a:t>
            </a:r>
            <a:r>
              <a:rPr lang="en-US" dirty="0"/>
              <a:t> </a:t>
            </a:r>
            <a:r>
              <a:rPr lang="en-US" dirty="0" err="1"/>
              <a:t>tractuque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pro a </a:t>
            </a:r>
            <a:r>
              <a:rPr lang="en-US" dirty="0" err="1"/>
              <a:t>periculaque</a:t>
            </a:r>
            <a:r>
              <a:rPr lang="en-US" dirty="0"/>
              <a:t> et de </a:t>
            </a:r>
            <a:r>
              <a:rPr lang="en-US" dirty="0" err="1"/>
              <a:t>relinquerem</a:t>
            </a:r>
            <a:r>
              <a:rPr lang="en-US" dirty="0"/>
              <a:t>.(Arial 20pt)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F9326F20-F448-2348-96F8-968376BA61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2808466"/>
            <a:ext cx="9910800" cy="586432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 (Arial 32pt / Bold)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0439234" y="6148015"/>
            <a:ext cx="9727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FB6F827-E134-4C8D-9CF5-D199257E746A}" type="slidenum">
              <a:rPr lang="en-US" sz="1000" kern="1200" smtClean="0">
                <a:solidFill>
                  <a:schemeClr val="bg1">
                    <a:alpha val="40000"/>
                  </a:schemeClr>
                </a:solidFill>
                <a:latin typeface="+mn-lt"/>
                <a:ea typeface="+mn-ea"/>
                <a:cs typeface="+mn-cs"/>
              </a:rPr>
              <a:pPr algn="r"/>
              <a:t>‹#›</a:t>
            </a:fld>
            <a:endParaRPr lang="en-US" sz="1000" kern="1200" dirty="0">
              <a:solidFill>
                <a:schemeClr val="bg1">
                  <a:alpha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8040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- Section - Purple">
    <p:bg>
      <p:bgPr>
        <a:solidFill>
          <a:srgbClr val="9A4D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xmlns="" id="{F2EE904E-AD28-B644-95C2-A4D34616441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80000" y="3394899"/>
            <a:ext cx="9910800" cy="92333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buNone/>
              <a:defRPr sz="2000" b="0">
                <a:solidFill>
                  <a:srgbClr val="CDA6D8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Section description: If needed. </a:t>
            </a:r>
            <a:r>
              <a:rPr lang="en-US" dirty="0" err="1"/>
              <a:t>Salutavique</a:t>
            </a:r>
            <a:r>
              <a:rPr lang="en-US" dirty="0"/>
              <a:t> in </a:t>
            </a:r>
            <a:r>
              <a:rPr lang="en-US" dirty="0" err="1"/>
              <a:t>decernamusque</a:t>
            </a:r>
            <a:r>
              <a:rPr lang="en-US" dirty="0"/>
              <a:t>, </a:t>
            </a:r>
            <a:r>
              <a:rPr lang="en-US" dirty="0" err="1"/>
              <a:t>accolaeque</a:t>
            </a:r>
            <a:r>
              <a:rPr lang="en-US" dirty="0"/>
              <a:t> </a:t>
            </a:r>
            <a:r>
              <a:rPr lang="en-US" dirty="0" err="1"/>
              <a:t>necessitatem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despiciente</a:t>
            </a:r>
            <a:r>
              <a:rPr lang="en-US" dirty="0"/>
              <a:t> </a:t>
            </a:r>
            <a:r>
              <a:rPr lang="en-US" dirty="0" err="1"/>
              <a:t>includere</a:t>
            </a:r>
            <a:r>
              <a:rPr lang="en-US" dirty="0"/>
              <a:t> </a:t>
            </a:r>
            <a:r>
              <a:rPr lang="en-US" dirty="0" err="1"/>
              <a:t>maculetis</a:t>
            </a:r>
            <a:r>
              <a:rPr lang="en-US" dirty="0"/>
              <a:t> </a:t>
            </a:r>
            <a:r>
              <a:rPr lang="en-US" dirty="0" err="1"/>
              <a:t>tractuque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pro a </a:t>
            </a:r>
            <a:r>
              <a:rPr lang="en-US" dirty="0" err="1"/>
              <a:t>periculaque</a:t>
            </a:r>
            <a:r>
              <a:rPr lang="en-US" dirty="0"/>
              <a:t> et de </a:t>
            </a:r>
            <a:r>
              <a:rPr lang="en-US" dirty="0" err="1"/>
              <a:t>relinquerem</a:t>
            </a:r>
            <a:r>
              <a:rPr lang="en-US" dirty="0"/>
              <a:t>.(Arial 20pt)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F9326F20-F448-2348-96F8-968376BA61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2808466"/>
            <a:ext cx="9910800" cy="586432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 (Arial 32pt / Bold)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0439234" y="6148015"/>
            <a:ext cx="9727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FB6F827-E134-4C8D-9CF5-D199257E746A}" type="slidenum">
              <a:rPr lang="en-US" sz="1000" kern="1200" smtClean="0">
                <a:solidFill>
                  <a:schemeClr val="bg1">
                    <a:alpha val="40000"/>
                  </a:schemeClr>
                </a:solidFill>
                <a:latin typeface="+mn-lt"/>
                <a:ea typeface="+mn-ea"/>
                <a:cs typeface="+mn-cs"/>
              </a:rPr>
              <a:pPr algn="r"/>
              <a:t>‹#›</a:t>
            </a:fld>
            <a:endParaRPr lang="en-US" sz="1000" kern="1200" dirty="0">
              <a:solidFill>
                <a:schemeClr val="bg1">
                  <a:alpha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2146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- QuoteWithLogo - Orchid">
    <p:bg>
      <p:bgPr>
        <a:solidFill>
          <a:srgbClr val="DC4C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1B74707B-30C1-4448-8574-031B099619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720000"/>
            <a:ext cx="9910800" cy="1077218"/>
          </a:xfrm>
          <a:prstGeom prst="rect">
            <a:avLst/>
          </a:prstGeom>
        </p:spPr>
        <p:txBody>
          <a:bodyPr anchor="t">
            <a:spAutoFit/>
          </a:bodyPr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Big title – Arial 64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0" y="5327832"/>
            <a:ext cx="2039112" cy="475113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0439234" y="6148015"/>
            <a:ext cx="9727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FB6F827-E134-4C8D-9CF5-D199257E746A}" type="slidenum">
              <a:rPr lang="en-US" sz="1000" kern="1200" smtClean="0">
                <a:solidFill>
                  <a:schemeClr val="bg1">
                    <a:alpha val="40000"/>
                  </a:schemeClr>
                </a:solidFill>
                <a:latin typeface="+mn-lt"/>
                <a:ea typeface="+mn-ea"/>
                <a:cs typeface="+mn-cs"/>
              </a:rPr>
              <a:pPr algn="r"/>
              <a:t>‹#›</a:t>
            </a:fld>
            <a:endParaRPr lang="en-US" sz="1000" kern="1200" dirty="0">
              <a:solidFill>
                <a:schemeClr val="bg1">
                  <a:alpha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777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be">
    <p:bg>
      <p:bgPr>
        <a:solidFill>
          <a:srgbClr val="432B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771D847-920F-E34B-8002-F0DA7CF9FB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CA0EC70-9AE3-D149-9A28-F04398396A8B}"/>
              </a:ext>
            </a:extLst>
          </p:cNvPr>
          <p:cNvSpPr txBox="1"/>
          <p:nvPr userDrawn="1"/>
        </p:nvSpPr>
        <p:spPr>
          <a:xfrm>
            <a:off x="4722471" y="262745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32941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40" y="6047681"/>
            <a:ext cx="1188720" cy="27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95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1" r:id="rId2"/>
    <p:sldLayoutId id="2147483750" r:id="rId3"/>
    <p:sldLayoutId id="2147483769" r:id="rId4"/>
    <p:sldLayoutId id="2147483770" r:id="rId5"/>
    <p:sldLayoutId id="2147483771" r:id="rId6"/>
    <p:sldLayoutId id="2147483772" r:id="rId7"/>
    <p:sldLayoutId id="2147483774" r:id="rId8"/>
    <p:sldLayoutId id="2147483779" r:id="rId9"/>
  </p:sldLayoutIdLst>
  <p:hf sldNum="0" hd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Arial" panose="020B0604020202020204" pitchFamily="34" charset="0"/>
          <a:cs typeface="Arial" panose="020B0604020202020204" pitchFamily="34" charset="0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buFont typeface="Arial"/>
        <a:buNone/>
        <a:defRPr sz="2400" kern="1200">
          <a:solidFill>
            <a:schemeClr val="tx2"/>
          </a:solidFill>
          <a:latin typeface="+mn-lt"/>
          <a:ea typeface="Arial" panose="020B0604020202020204" pitchFamily="34" charset="0"/>
          <a:cs typeface="Arial" panose="020B0604020202020204" pitchFamily="34" charset="0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 typeface="Arial"/>
        <a:buNone/>
        <a:defRPr sz="1500" kern="1200">
          <a:solidFill>
            <a:schemeClr val="bg1">
              <a:lumMod val="50000"/>
            </a:schemeClr>
          </a:solidFill>
          <a:latin typeface="Trebuchet MS" panose="020B0603020202020204" pitchFamily="34" charset="0"/>
          <a:ea typeface="Trebuchet MS" panose="020B0603020202020204" pitchFamily="34" charset="0"/>
          <a:cs typeface="Trebuchet MS" panose="020B0603020202020204" pitchFamily="34" charset="0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 typeface="Arial"/>
        <a:buNone/>
        <a:defRPr sz="1200" kern="1200">
          <a:solidFill>
            <a:schemeClr val="bg1">
              <a:lumMod val="50000"/>
            </a:schemeClr>
          </a:solidFill>
          <a:latin typeface="Trebuchet MS" panose="020B0603020202020204" pitchFamily="34" charset="0"/>
          <a:ea typeface="Trebuchet MS" panose="020B0603020202020204" pitchFamily="34" charset="0"/>
          <a:cs typeface="Trebuchet MS" panose="020B0603020202020204" pitchFamily="34" charset="0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 typeface="Arial"/>
        <a:buNone/>
        <a:defRPr sz="1050" kern="1200">
          <a:solidFill>
            <a:schemeClr val="bg1">
              <a:lumMod val="50000"/>
            </a:schemeClr>
          </a:solidFill>
          <a:latin typeface="Trebuchet MS" panose="020B0603020202020204" pitchFamily="34" charset="0"/>
          <a:ea typeface="Trebuchet MS" panose="020B0603020202020204" pitchFamily="34" charset="0"/>
          <a:cs typeface="Trebuchet MS" panose="020B0603020202020204" pitchFamily="34" charset="0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 typeface="Arial"/>
        <a:buNone/>
        <a:defRPr sz="900" kern="1200">
          <a:solidFill>
            <a:schemeClr val="bg1">
              <a:lumMod val="50000"/>
            </a:schemeClr>
          </a:solidFill>
          <a:latin typeface="Trebuchet MS" panose="020B0603020202020204" pitchFamily="34" charset="0"/>
          <a:ea typeface="Trebuchet MS" panose="020B0603020202020204" pitchFamily="34" charset="0"/>
          <a:cs typeface="Trebuchet MS" panose="020B0603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539">
          <p15:clr>
            <a:srgbClr val="F26B43"/>
          </p15:clr>
        </p15:guide>
        <p15:guide id="2" orient="horz" pos="404">
          <p15:clr>
            <a:srgbClr val="F26B43"/>
          </p15:clr>
        </p15:guide>
        <p15:guide id="3" orient="horz" pos="4181">
          <p15:clr>
            <a:srgbClr val="F26B43"/>
          </p15:clr>
        </p15:guide>
        <p15:guide id="4" pos="139">
          <p15:clr>
            <a:srgbClr val="F26B43"/>
          </p15:clr>
        </p15:guide>
        <p15:guide id="5" orient="horz" pos="4005">
          <p15:clr>
            <a:srgbClr val="F26B43"/>
          </p15:clr>
        </p15:guide>
        <p15:guide id="6" orient="horz" pos="625">
          <p15:clr>
            <a:srgbClr val="F26B43"/>
          </p15:clr>
        </p15:guide>
        <p15:guide id="7" orient="horz" pos="1080">
          <p15:clr>
            <a:srgbClr val="F26B43"/>
          </p15:clr>
        </p15:guide>
        <p15:guide id="8" orient="horz" pos="9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body" sz="quarter" idx="12"/>
          </p:nvPr>
        </p:nvSpPr>
        <p:spPr>
          <a:xfrm>
            <a:off x="1870530" y="3517066"/>
            <a:ext cx="8160000" cy="646331"/>
          </a:xfrm>
        </p:spPr>
        <p:txBody>
          <a:bodyPr/>
          <a:lstStyle/>
          <a:p>
            <a:r>
              <a:rPr lang="sv-SE" dirty="0"/>
              <a:t>Genomförd av YouGov på vägnar av World Animal Protection Sverige</a:t>
            </a:r>
          </a:p>
          <a:p>
            <a:r>
              <a:rPr lang="sv-SE"/>
              <a:t>Fältperiod: 17 - 19-02-2021</a:t>
            </a:r>
            <a:endParaRPr lang="da-DK" dirty="0"/>
          </a:p>
        </p:txBody>
      </p:sp>
      <p:sp>
        <p:nvSpPr>
          <p:cNvPr id="4" name="Report Title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dirty="0" smtClean="0"/>
              <a:t>PR-</a:t>
            </a:r>
            <a:r>
              <a:rPr lang="en-US" dirty="0" err="1" smtClean="0"/>
              <a:t>mätning</a:t>
            </a:r>
            <a:r>
              <a:rPr lang="en-US" dirty="0" smtClean="0"/>
              <a:t> </a:t>
            </a:r>
            <a:r>
              <a:rPr lang="en-US" dirty="0"/>
              <a:t>Animaliska livsmedel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83627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PR-mätning </a:t>
            </a:r>
            <a:r>
              <a:rPr lang="sv-SE" dirty="0"/>
              <a:t>Animaliska livsmedel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5600" y="5868000"/>
            <a:ext cx="8532000" cy="432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1200" b="1" i="0">
                <a:latin typeface="Arial"/>
              </a:rPr>
              <a:t>Hur viktiga är följande faktorer när du gör dina val av animaliska livsmedel i livsmedelsbutiken? - Bra för miljön</a:t>
            </a:r>
            <a:endParaRPr sz="1200" b="1" i="0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5600" y="6372000"/>
            <a:ext cx="8532000" cy="2484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900" b="0" i="1">
                <a:latin typeface="Arial"/>
              </a:rPr>
              <a:t>Bas (1007)</a:t>
            </a:r>
            <a:endParaRPr sz="900" b="0" i="1">
              <a:latin typeface="Arial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1760400"/>
          <a:ext cx="10634400" cy="410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PR-mätning </a:t>
            </a:r>
            <a:r>
              <a:rPr lang="sv-SE" dirty="0"/>
              <a:t>Animaliska livsmedel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5600" y="5868000"/>
            <a:ext cx="8532000" cy="432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1200" b="1" i="0">
                <a:latin typeface="Arial"/>
              </a:rPr>
              <a:t>Hur viktiga är följande faktorer när du gör dina val av animaliska livsmedel i livsmedelsbutiken? - Djuren har behandlats väl</a:t>
            </a:r>
            <a:endParaRPr sz="1200" b="1" i="0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5600" y="6372000"/>
            <a:ext cx="8532000" cy="2484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900" b="0" i="1">
                <a:latin typeface="Arial"/>
              </a:rPr>
              <a:t>Bas (1007)</a:t>
            </a:r>
            <a:endParaRPr sz="900" b="0" i="1">
              <a:latin typeface="Arial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1760400"/>
          <a:ext cx="10634400" cy="410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PR-mätning </a:t>
            </a:r>
            <a:r>
              <a:rPr lang="sv-SE" dirty="0"/>
              <a:t>Animaliska livsmedel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5600" y="5868000"/>
            <a:ext cx="8532000" cy="432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1200" b="1" i="0">
                <a:latin typeface="Arial"/>
              </a:rPr>
              <a:t>Hur viktiga är följande faktorer när du gör dina val av animaliska livsmedel i livsmedelsbutiken? - Djuren har fått vistas utomhus</a:t>
            </a:r>
            <a:endParaRPr sz="1200" b="1" i="0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5600" y="6372000"/>
            <a:ext cx="8532000" cy="2484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900" b="0" i="1">
                <a:latin typeface="Arial"/>
              </a:rPr>
              <a:t>Bas (1007)</a:t>
            </a:r>
            <a:endParaRPr sz="900" b="0" i="1">
              <a:latin typeface="Arial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1760400"/>
          <a:ext cx="10634400" cy="410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PR-mätning </a:t>
            </a:r>
            <a:r>
              <a:rPr lang="sv-SE" dirty="0"/>
              <a:t>Animaliska livsmedel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874800" y="1764540"/>
          <a:ext cx="1418400" cy="414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9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9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>
                        <a:defRPr sz="900" b="0" i="0" u="none">
                          <a:solidFill>
                            <a:srgbClr val="595959"/>
                          </a:solidFill>
                          <a:latin typeface="Arial"/>
                        </a:defRPr>
                      </a:pPr>
                      <a:r>
                        <a:t>Net: Topbox [4-5]</a:t>
                      </a:r>
                    </a:p>
                  </a:txBody>
                  <a:tcPr marL="36000" marR="36000" marT="36000" marB="3600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900" b="0" i="0" u="none">
                          <a:solidFill>
                            <a:srgbClr val="595959"/>
                          </a:solidFill>
                          <a:latin typeface="Arial"/>
                        </a:defRPr>
                      </a:pPr>
                      <a:r>
                        <a:t>Medelvärde</a:t>
                      </a:r>
                    </a:p>
                  </a:txBody>
                  <a:tcPr marL="36000" marR="36000" marT="36000" marB="3600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77512">
                <a:tc>
                  <a:txBody>
                    <a:bodyPr/>
                    <a:lstStyle/>
                    <a:p>
                      <a:pPr algn="ctr">
                        <a:defRPr sz="1200" b="0" i="0" u="none">
                          <a:solidFill>
                            <a:srgbClr val="595959"/>
                          </a:solidFill>
                          <a:latin typeface="Arial"/>
                        </a:defRPr>
                      </a:pPr>
                      <a:r>
                        <a:t>79%</a:t>
                      </a:r>
                    </a:p>
                  </a:txBody>
                  <a:tcPr marL="36000" marR="36000" marT="36000" marB="360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 b="0" i="0" u="none">
                          <a:solidFill>
                            <a:srgbClr val="595959"/>
                          </a:solidFill>
                          <a:latin typeface="Arial"/>
                        </a:defRPr>
                      </a:pPr>
                      <a:r>
                        <a:t>4,34</a:t>
                      </a:r>
                    </a:p>
                  </a:txBody>
                  <a:tcPr marL="36000" marR="36000" marT="36000" marB="3600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77512">
                <a:tc>
                  <a:txBody>
                    <a:bodyPr/>
                    <a:lstStyle/>
                    <a:p>
                      <a:pPr algn="ctr">
                        <a:defRPr sz="1200" b="0" i="0" u="none">
                          <a:solidFill>
                            <a:srgbClr val="595959"/>
                          </a:solidFill>
                          <a:latin typeface="Arial"/>
                        </a:defRPr>
                      </a:pPr>
                      <a:r>
                        <a:t>81%</a:t>
                      </a:r>
                    </a:p>
                  </a:txBody>
                  <a:tcPr marL="36000" marR="36000" marT="36000" marB="360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 b="0" i="0" u="none">
                          <a:solidFill>
                            <a:srgbClr val="595959"/>
                          </a:solidFill>
                          <a:latin typeface="Arial"/>
                        </a:defRPr>
                      </a:pPr>
                      <a:r>
                        <a:t>4,43</a:t>
                      </a:r>
                    </a:p>
                  </a:txBody>
                  <a:tcPr marL="36000" marR="36000" marT="36000" marB="3600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77512">
                <a:tc>
                  <a:txBody>
                    <a:bodyPr/>
                    <a:lstStyle/>
                    <a:p>
                      <a:pPr algn="ctr">
                        <a:defRPr sz="1200" b="0" i="0" u="none">
                          <a:solidFill>
                            <a:srgbClr val="595959"/>
                          </a:solidFill>
                          <a:latin typeface="Arial"/>
                        </a:defRPr>
                      </a:pPr>
                      <a:r>
                        <a:t>69%</a:t>
                      </a:r>
                    </a:p>
                  </a:txBody>
                  <a:tcPr marL="36000" marR="36000" marT="36000" marB="360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 b="0" i="0" u="none">
                          <a:solidFill>
                            <a:srgbClr val="595959"/>
                          </a:solidFill>
                          <a:latin typeface="Arial"/>
                        </a:defRPr>
                      </a:pPr>
                      <a:r>
                        <a:t>4,01</a:t>
                      </a:r>
                    </a:p>
                  </a:txBody>
                  <a:tcPr marL="36000" marR="36000" marT="36000" marB="3600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45600" y="5868000"/>
            <a:ext cx="8532000" cy="432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1200" b="1" i="0">
                <a:latin typeface="Arial"/>
              </a:rPr>
              <a:t>Hur viktiga är följande faktorer för din vilja att köpa svenska animaliska livsmedel jämfört med animaliska livsmedel som producerats i andra länder?</a:t>
            </a:r>
            <a:endParaRPr sz="1200" b="1" i="0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5600" y="6372000"/>
            <a:ext cx="8532000" cy="2484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900" b="0" i="1">
                <a:latin typeface="Arial"/>
              </a:rPr>
              <a:t>Bas (1007)</a:t>
            </a:r>
            <a:endParaRPr sz="900" b="0" i="1">
              <a:latin typeface="Arial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/>
        </p:nvGraphicFramePr>
        <p:xfrm>
          <a:off x="777600" y="1760400"/>
          <a:ext cx="9216000" cy="410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PR-mätning </a:t>
            </a:r>
            <a:r>
              <a:rPr lang="sv-SE" dirty="0"/>
              <a:t>Animaliska livsmedel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5600" y="5868000"/>
            <a:ext cx="8532000" cy="432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1200" b="1" i="0">
                <a:latin typeface="Arial"/>
              </a:rPr>
              <a:t>Hur viktiga är följande faktorer för din vilja att köpa svenska animaliska livsmedel jämfört med animaliska livsmedel som producerats i andra länder? - Djuren behandlas bättre i Sverige</a:t>
            </a:r>
            <a:endParaRPr sz="1200" b="1" i="0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5600" y="6372000"/>
            <a:ext cx="8532000" cy="2484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900" b="0" i="1">
                <a:latin typeface="Arial"/>
              </a:rPr>
              <a:t>Bas (1007)</a:t>
            </a:r>
            <a:endParaRPr sz="900" b="0" i="1">
              <a:latin typeface="Arial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1760400"/>
          <a:ext cx="10634400" cy="410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PR-mätning </a:t>
            </a:r>
            <a:r>
              <a:rPr lang="sv-SE" dirty="0"/>
              <a:t>Animaliska livsmedel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5600" y="5868000"/>
            <a:ext cx="8532000" cy="432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1200" b="1" i="0">
                <a:latin typeface="Arial"/>
              </a:rPr>
              <a:t>Hur viktiga är följande faktorer för din vilja att köpa svenska animaliska livsmedel jämfört med animaliska livsmedel som producerats i andra länder? - Mindre antibiotikaanvändning i Sverige</a:t>
            </a:r>
            <a:endParaRPr sz="1200" b="1" i="0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5600" y="6372000"/>
            <a:ext cx="8532000" cy="2484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900" b="0" i="1">
                <a:latin typeface="Arial"/>
              </a:rPr>
              <a:t>Bas (1007)</a:t>
            </a:r>
            <a:endParaRPr sz="900" b="0" i="1">
              <a:latin typeface="Arial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1760400"/>
          <a:ext cx="10634400" cy="410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PR-mätning </a:t>
            </a:r>
            <a:r>
              <a:rPr lang="sv-SE" dirty="0"/>
              <a:t>Animaliska livsmedel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5600" y="5868000"/>
            <a:ext cx="8532000" cy="432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1200" b="1" i="0">
                <a:latin typeface="Arial"/>
              </a:rPr>
              <a:t>Hur viktiga är följande faktorer för din vilja att köpa svenska animaliska livsmedel jämfört med animaliska livsmedel som producerats i andra länder? - Strängare miljökrav i Sverige</a:t>
            </a:r>
            <a:endParaRPr sz="1200" b="1" i="0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5600" y="6372000"/>
            <a:ext cx="8532000" cy="2484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900" b="0" i="1">
                <a:latin typeface="Arial"/>
              </a:rPr>
              <a:t>Bas (1007)</a:t>
            </a:r>
            <a:endParaRPr sz="900" b="0" i="1">
              <a:latin typeface="Arial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1760400"/>
          <a:ext cx="10634400" cy="410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PR-mätning </a:t>
            </a:r>
            <a:r>
              <a:rPr lang="sv-SE" dirty="0"/>
              <a:t>Animaliska livsmedel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5600" y="5868000"/>
            <a:ext cx="8532000" cy="432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1200" b="1" i="0">
                <a:latin typeface="Arial"/>
              </a:rPr>
              <a:t>Skulle du vilja få mer information om hur djuren har det inom den svenska livsmedelsproduktionen genom en märkning på förpackningen som exempelvis visar om djuren vistats ute?</a:t>
            </a:r>
            <a:endParaRPr sz="1200" b="1" i="0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5600" y="6372000"/>
            <a:ext cx="8532000" cy="2484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900" b="0" i="1">
                <a:latin typeface="Arial"/>
              </a:rPr>
              <a:t>Bas (1007)</a:t>
            </a:r>
            <a:endParaRPr sz="900" b="0" i="1">
              <a:latin typeface="Arial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1760400"/>
          <a:ext cx="10634400" cy="410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PR-mätning </a:t>
            </a:r>
            <a:r>
              <a:rPr lang="sv-SE" dirty="0"/>
              <a:t>Animaliska livsmedel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5600" y="5868000"/>
            <a:ext cx="8532000" cy="432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1200" b="1" i="0">
                <a:latin typeface="Arial"/>
              </a:rPr>
              <a:t>Skulle du köpa svenska animaliska livsmedel i samma utsträckning som idag även om djuren behandlades på samma sätt som i övriga EU-länder?</a:t>
            </a:r>
            <a:endParaRPr sz="1200" b="1" i="0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5600" y="6372000"/>
            <a:ext cx="8532000" cy="2484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900" b="0" i="1">
                <a:latin typeface="Arial"/>
              </a:rPr>
              <a:t>Bas (1007)</a:t>
            </a:r>
            <a:endParaRPr sz="900" b="0" i="1">
              <a:latin typeface="Arial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1760400"/>
          <a:ext cx="10634400" cy="410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PR-mätning </a:t>
            </a:r>
            <a:r>
              <a:rPr lang="sv-SE" dirty="0"/>
              <a:t>Animaliska livsmedel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5600" y="5868000"/>
            <a:ext cx="8532000" cy="432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1200" b="1" i="0">
                <a:latin typeface="Arial"/>
              </a:rPr>
              <a:t>Hur ställer du dig till följande fyra alternativ? Skulle du vara beredd att betala lite mer för animaliska livsmedel givet följande förutsättningar:</a:t>
            </a:r>
            <a:endParaRPr sz="1200" b="1" i="0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5600" y="6372000"/>
            <a:ext cx="8532000" cy="2484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900" b="0" i="1">
                <a:latin typeface="Arial"/>
              </a:rPr>
              <a:t>Bas (1007)</a:t>
            </a:r>
            <a:endParaRPr sz="900" b="0" i="1">
              <a:latin typeface="Arial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1760400"/>
          <a:ext cx="10634400" cy="410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PR-mätning </a:t>
            </a:r>
            <a:r>
              <a:rPr lang="sv-SE" dirty="0"/>
              <a:t>Animaliska livsmedel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5600" y="5868000"/>
            <a:ext cx="8532000" cy="432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1200" b="1" i="0">
                <a:latin typeface="Arial"/>
              </a:rPr>
              <a:t>I vilken utsträckning prioriterar du svenska varor när du handlar animaliska livsmedel?</a:t>
            </a:r>
            <a:endParaRPr sz="1200" b="1" i="0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5600" y="6372000"/>
            <a:ext cx="8532000" cy="2484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900" b="0" i="1">
                <a:latin typeface="Arial"/>
              </a:rPr>
              <a:t>Bas (1007)</a:t>
            </a:r>
            <a:endParaRPr sz="900" b="0" i="1">
              <a:latin typeface="Arial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1760400"/>
          <a:ext cx="10634400" cy="410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PR-mätning </a:t>
            </a:r>
            <a:r>
              <a:rPr lang="sv-SE" dirty="0"/>
              <a:t>Animaliska livsmedel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5600" y="5868000"/>
            <a:ext cx="8532000" cy="432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1200" b="1" i="0">
                <a:latin typeface="Arial"/>
              </a:rPr>
              <a:t>Hur ställer du dig till följande fyra alternativ? Skulle du vara beredd att betala lite mer för animaliska livsmedel givet följande förutsättningar: - Svenskt ursprung där djuren har behandlats bättre än djur i andra länder</a:t>
            </a:r>
            <a:endParaRPr sz="1200" b="1" i="0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5600" y="6372000"/>
            <a:ext cx="8532000" cy="2484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900" b="0" i="1">
                <a:latin typeface="Arial"/>
              </a:rPr>
              <a:t>Bas (1007)</a:t>
            </a:r>
            <a:endParaRPr sz="900" b="0" i="1">
              <a:latin typeface="Arial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1760400"/>
          <a:ext cx="10634400" cy="410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PR-mätning </a:t>
            </a:r>
            <a:r>
              <a:rPr lang="sv-SE" dirty="0"/>
              <a:t>Animaliska livsmedel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5600" y="5868000"/>
            <a:ext cx="8532000" cy="432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1200" b="1" i="0">
                <a:latin typeface="Arial"/>
              </a:rPr>
              <a:t>Hur ställer du dig till följande fyra alternativ? Skulle du vara beredd att betala lite mer för animaliska livsmedel givet följande förutsättningar: - Svenskt ursprung men djuren har behandlats på samma sätt som i andra länder</a:t>
            </a:r>
            <a:endParaRPr sz="1200" b="1" i="0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5600" y="6372000"/>
            <a:ext cx="8532000" cy="2484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900" b="0" i="1">
                <a:latin typeface="Arial"/>
              </a:rPr>
              <a:t>Bas (1007)</a:t>
            </a:r>
            <a:endParaRPr sz="900" b="0" i="1">
              <a:latin typeface="Arial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1760400"/>
          <a:ext cx="10634400" cy="410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PR-mätning </a:t>
            </a:r>
            <a:r>
              <a:rPr lang="sv-SE" dirty="0"/>
              <a:t>Animaliska livsmedel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5600" y="5868000"/>
            <a:ext cx="8532000" cy="432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1200" b="1" i="0">
                <a:latin typeface="Arial"/>
              </a:rPr>
              <a:t>Hur ställer du dig till följande fyra alternativ? Skulle du vara beredd att betala lite mer för animaliska livsmedel givet följande förutsättningar: - Djuren har behandlats bättre, oavsett vilket land produkten kommer ifrån</a:t>
            </a:r>
            <a:endParaRPr sz="1200" b="1" i="0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5600" y="6372000"/>
            <a:ext cx="8532000" cy="2484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900" b="0" i="1">
                <a:latin typeface="Arial"/>
              </a:rPr>
              <a:t>Bas (1007)</a:t>
            </a:r>
            <a:endParaRPr sz="900" b="0" i="1">
              <a:latin typeface="Arial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1760400"/>
          <a:ext cx="10634400" cy="410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PR-mätning </a:t>
            </a:r>
            <a:r>
              <a:rPr lang="sv-SE" dirty="0"/>
              <a:t>Animaliska livsmedel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5600" y="5868000"/>
            <a:ext cx="8532000" cy="432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1100" b="1" i="0">
                <a:latin typeface="Arial"/>
              </a:rPr>
              <a:t>Hur ställer du dig till följande fyra alternativ? Skulle du vara beredd att betala lite mer för animaliska livsmedel givet följande förutsättningar: - Djuren har varit garanterade utevistelse (för t.ex. mjölkkor) oavsett vilket land produkten kommer ifrån</a:t>
            </a:r>
            <a:endParaRPr sz="1100" b="1" i="0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5600" y="6372000"/>
            <a:ext cx="8532000" cy="2484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900" b="0" i="1">
                <a:latin typeface="Arial"/>
              </a:rPr>
              <a:t>Bas (1007)</a:t>
            </a:r>
            <a:endParaRPr sz="900" b="0" i="1">
              <a:latin typeface="Arial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1760400"/>
          <a:ext cx="10634400" cy="410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PR-mätning </a:t>
            </a:r>
            <a:r>
              <a:rPr lang="sv-SE" dirty="0"/>
              <a:t>Animaliska livsmedel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874800" y="1764540"/>
          <a:ext cx="1418400" cy="414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9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9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>
                        <a:defRPr sz="900" b="0" i="0" u="none">
                          <a:solidFill>
                            <a:srgbClr val="595959"/>
                          </a:solidFill>
                          <a:latin typeface="Arial"/>
                        </a:defRPr>
                      </a:pPr>
                      <a:r>
                        <a:t>Net: Topbox [4-5]</a:t>
                      </a:r>
                    </a:p>
                  </a:txBody>
                  <a:tcPr marL="36000" marR="36000" marT="36000" marB="3600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900" b="0" i="0" u="none">
                          <a:solidFill>
                            <a:srgbClr val="595959"/>
                          </a:solidFill>
                          <a:latin typeface="Arial"/>
                        </a:defRPr>
                      </a:pPr>
                      <a:r>
                        <a:t>Medelvärde</a:t>
                      </a:r>
                    </a:p>
                  </a:txBody>
                  <a:tcPr marL="36000" marR="36000" marT="36000" marB="3600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77512">
                <a:tc>
                  <a:txBody>
                    <a:bodyPr/>
                    <a:lstStyle/>
                    <a:p>
                      <a:pPr algn="ctr">
                        <a:defRPr sz="1200" b="0" i="0" u="none">
                          <a:solidFill>
                            <a:srgbClr val="595959"/>
                          </a:solidFill>
                          <a:latin typeface="Arial"/>
                        </a:defRPr>
                      </a:pPr>
                      <a:r>
                        <a:t>80%</a:t>
                      </a:r>
                    </a:p>
                  </a:txBody>
                  <a:tcPr marL="36000" marR="36000" marT="36000" marB="360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 b="0" i="0" u="none">
                          <a:solidFill>
                            <a:srgbClr val="595959"/>
                          </a:solidFill>
                          <a:latin typeface="Arial"/>
                        </a:defRPr>
                      </a:pPr>
                      <a:r>
                        <a:t>4,3</a:t>
                      </a:r>
                    </a:p>
                  </a:txBody>
                  <a:tcPr marL="36000" marR="36000" marT="36000" marB="3600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77512">
                <a:tc>
                  <a:txBody>
                    <a:bodyPr/>
                    <a:lstStyle/>
                    <a:p>
                      <a:pPr algn="ctr">
                        <a:defRPr sz="1200" b="0" i="0" u="none">
                          <a:solidFill>
                            <a:srgbClr val="595959"/>
                          </a:solidFill>
                          <a:latin typeface="Arial"/>
                        </a:defRPr>
                      </a:pPr>
                      <a:r>
                        <a:t>82%</a:t>
                      </a:r>
                    </a:p>
                  </a:txBody>
                  <a:tcPr marL="36000" marR="36000" marT="36000" marB="360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 b="0" i="0" u="none">
                          <a:solidFill>
                            <a:srgbClr val="595959"/>
                          </a:solidFill>
                          <a:latin typeface="Arial"/>
                        </a:defRPr>
                      </a:pPr>
                      <a:r>
                        <a:t>4,34</a:t>
                      </a:r>
                    </a:p>
                  </a:txBody>
                  <a:tcPr marL="36000" marR="36000" marT="36000" marB="3600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77512">
                <a:tc>
                  <a:txBody>
                    <a:bodyPr/>
                    <a:lstStyle/>
                    <a:p>
                      <a:pPr algn="ctr">
                        <a:defRPr sz="1200" b="0" i="0" u="none">
                          <a:solidFill>
                            <a:srgbClr val="595959"/>
                          </a:solidFill>
                          <a:latin typeface="Arial"/>
                        </a:defRPr>
                      </a:pPr>
                      <a:r>
                        <a:t>84%</a:t>
                      </a:r>
                    </a:p>
                  </a:txBody>
                  <a:tcPr marL="36000" marR="36000" marT="36000" marB="360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 b="0" i="0" u="none">
                          <a:solidFill>
                            <a:srgbClr val="595959"/>
                          </a:solidFill>
                          <a:latin typeface="Arial"/>
                        </a:defRPr>
                      </a:pPr>
                      <a:r>
                        <a:t>4,4</a:t>
                      </a:r>
                    </a:p>
                  </a:txBody>
                  <a:tcPr marL="36000" marR="36000" marT="36000" marB="3600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45600" y="5868000"/>
            <a:ext cx="8532000" cy="432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1200" b="1" i="0">
                <a:latin typeface="Arial"/>
              </a:rPr>
              <a:t>Enligt din uppfattning, hur viktigt tycker du att det är att djuren i den svenska livsmedelsproduktionen:</a:t>
            </a:r>
            <a:endParaRPr sz="1200" b="1" i="0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5600" y="6372000"/>
            <a:ext cx="8532000" cy="2484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900" b="0" i="1">
                <a:latin typeface="Arial"/>
              </a:rPr>
              <a:t>Bas (1007)</a:t>
            </a:r>
            <a:endParaRPr sz="900" b="0" i="1">
              <a:latin typeface="Arial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/>
        </p:nvGraphicFramePr>
        <p:xfrm>
          <a:off x="777600" y="1760400"/>
          <a:ext cx="9216000" cy="410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PR-mätning </a:t>
            </a:r>
            <a:r>
              <a:rPr lang="sv-SE" dirty="0"/>
              <a:t>Animaliska livsmedel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5600" y="5868000"/>
            <a:ext cx="8532000" cy="432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1200" b="1" i="0">
                <a:latin typeface="Arial"/>
              </a:rPr>
              <a:t>Enligt din uppfattning, hur viktigt tycker du att det är att djuren i den svenska livsmedelsproduktionen: - Ges möjlighet att bete sig naturligt</a:t>
            </a:r>
            <a:endParaRPr sz="1200" b="1" i="0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5600" y="6372000"/>
            <a:ext cx="8532000" cy="2484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900" b="0" i="1">
                <a:latin typeface="Arial"/>
              </a:rPr>
              <a:t>Bas (1007)</a:t>
            </a:r>
            <a:endParaRPr sz="900" b="0" i="1">
              <a:latin typeface="Arial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1760400"/>
          <a:ext cx="10634400" cy="410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PR-mätning </a:t>
            </a:r>
            <a:r>
              <a:rPr lang="sv-SE" dirty="0"/>
              <a:t>Animaliska livsmedel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5600" y="5868000"/>
            <a:ext cx="8532000" cy="432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1200" b="1" i="0">
                <a:latin typeface="Arial"/>
              </a:rPr>
              <a:t>Enligt din uppfattning, hur viktigt tycker du att det är att djuren i den svenska livsmedelsproduktionen: - Hålls lösgående och inte t.ex. är bundna eller fasthållna med galler</a:t>
            </a:r>
            <a:endParaRPr sz="1200" b="1" i="0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5600" y="6372000"/>
            <a:ext cx="8532000" cy="2484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900" b="0" i="1">
                <a:latin typeface="Arial"/>
              </a:rPr>
              <a:t>Bas (1007)</a:t>
            </a:r>
            <a:endParaRPr sz="900" b="0" i="1">
              <a:latin typeface="Arial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1760400"/>
          <a:ext cx="10634400" cy="410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PR-mätning </a:t>
            </a:r>
            <a:r>
              <a:rPr lang="sv-SE" dirty="0"/>
              <a:t>Animaliska livsmedel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5600" y="5868000"/>
            <a:ext cx="8532000" cy="432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1200" b="1" i="0">
                <a:latin typeface="Arial"/>
              </a:rPr>
              <a:t>Enligt din uppfattning, hur viktigt tycker du att det är att djuren i den svenska livsmedelsproduktionen: - Får vistas utomhus (t.ex. mjölkkor som går ute på sommaren)</a:t>
            </a:r>
            <a:endParaRPr sz="1200" b="1" i="0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5600" y="6372000"/>
            <a:ext cx="8532000" cy="2484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900" b="0" i="1">
                <a:latin typeface="Arial"/>
              </a:rPr>
              <a:t>Bas (1007)</a:t>
            </a:r>
            <a:endParaRPr sz="900" b="0" i="1">
              <a:latin typeface="Arial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1760400"/>
          <a:ext cx="10634400" cy="410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PR-mätning </a:t>
            </a:r>
            <a:r>
              <a:rPr lang="sv-SE" dirty="0"/>
              <a:t>Animaliska livsmedel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5600" y="5868000"/>
            <a:ext cx="8532000" cy="432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1200" b="1" i="0">
                <a:latin typeface="Arial"/>
              </a:rPr>
              <a:t>Vi ber dig nu tänka på djuren i livsmedelsproduktion, det vill säga djur som föds upp inom lantbruket för att bli animaliska livsmedel.Vilken är din uppfattning om hur djuren i den svenska livsmedelsproduktionen har det?</a:t>
            </a:r>
            <a:endParaRPr sz="1200" b="1" i="0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5600" y="6372000"/>
            <a:ext cx="8532000" cy="2484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900" b="0" i="1">
                <a:latin typeface="Arial"/>
              </a:rPr>
              <a:t>Bas (1007)</a:t>
            </a:r>
            <a:endParaRPr sz="900" b="0" i="1">
              <a:latin typeface="Arial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1760400"/>
          <a:ext cx="10634400" cy="410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PR-mätning </a:t>
            </a:r>
            <a:r>
              <a:rPr lang="sv-SE" dirty="0"/>
              <a:t>Animaliska livsmedel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874800" y="1764540"/>
          <a:ext cx="1418400" cy="414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9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9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>
                        <a:defRPr sz="900" b="0" i="0" u="none">
                          <a:solidFill>
                            <a:srgbClr val="595959"/>
                          </a:solidFill>
                          <a:latin typeface="Arial"/>
                        </a:defRPr>
                      </a:pPr>
                      <a:r>
                        <a:t>Net: Topbox [4-5]</a:t>
                      </a:r>
                    </a:p>
                  </a:txBody>
                  <a:tcPr marL="36000" marR="36000" marT="36000" marB="3600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900" b="0" i="0" u="none">
                          <a:solidFill>
                            <a:srgbClr val="595959"/>
                          </a:solidFill>
                          <a:latin typeface="Arial"/>
                        </a:defRPr>
                      </a:pPr>
                      <a:r>
                        <a:t>Medelvärde</a:t>
                      </a:r>
                    </a:p>
                  </a:txBody>
                  <a:tcPr marL="36000" marR="36000" marT="36000" marB="3600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77512">
                <a:tc>
                  <a:txBody>
                    <a:bodyPr/>
                    <a:lstStyle/>
                    <a:p>
                      <a:pPr algn="ctr">
                        <a:defRPr sz="1200" b="0" i="0" u="none">
                          <a:solidFill>
                            <a:srgbClr val="595959"/>
                          </a:solidFill>
                          <a:latin typeface="Arial"/>
                        </a:defRPr>
                      </a:pPr>
                      <a:r>
                        <a:t>80%</a:t>
                      </a:r>
                    </a:p>
                  </a:txBody>
                  <a:tcPr marL="36000" marR="36000" marT="36000" marB="360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 b="0" i="0" u="none">
                          <a:solidFill>
                            <a:srgbClr val="595959"/>
                          </a:solidFill>
                          <a:latin typeface="Arial"/>
                        </a:defRPr>
                      </a:pPr>
                      <a:r>
                        <a:t>4,42</a:t>
                      </a:r>
                    </a:p>
                  </a:txBody>
                  <a:tcPr marL="36000" marR="36000" marT="36000" marB="3600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77512">
                <a:tc>
                  <a:txBody>
                    <a:bodyPr/>
                    <a:lstStyle/>
                    <a:p>
                      <a:pPr algn="ctr">
                        <a:defRPr sz="1200" b="0" i="0" u="none">
                          <a:solidFill>
                            <a:srgbClr val="595959"/>
                          </a:solidFill>
                          <a:latin typeface="Arial"/>
                        </a:defRPr>
                      </a:pPr>
                      <a:r>
                        <a:t>81%</a:t>
                      </a:r>
                    </a:p>
                  </a:txBody>
                  <a:tcPr marL="36000" marR="36000" marT="36000" marB="360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 b="0" i="0" u="none">
                          <a:solidFill>
                            <a:srgbClr val="595959"/>
                          </a:solidFill>
                          <a:latin typeface="Arial"/>
                        </a:defRPr>
                      </a:pPr>
                      <a:r>
                        <a:t>4,33</a:t>
                      </a:r>
                    </a:p>
                  </a:txBody>
                  <a:tcPr marL="36000" marR="36000" marT="36000" marB="3600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77512">
                <a:tc>
                  <a:txBody>
                    <a:bodyPr/>
                    <a:lstStyle/>
                    <a:p>
                      <a:pPr algn="ctr">
                        <a:defRPr sz="1200" b="0" i="0" u="none">
                          <a:solidFill>
                            <a:srgbClr val="595959"/>
                          </a:solidFill>
                          <a:latin typeface="Arial"/>
                        </a:defRPr>
                      </a:pPr>
                      <a:r>
                        <a:t>80%</a:t>
                      </a:r>
                    </a:p>
                  </a:txBody>
                  <a:tcPr marL="36000" marR="36000" marT="36000" marB="360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 b="0" i="0" u="none">
                          <a:solidFill>
                            <a:srgbClr val="595959"/>
                          </a:solidFill>
                          <a:latin typeface="Arial"/>
                        </a:defRPr>
                      </a:pPr>
                      <a:r>
                        <a:t>4,31</a:t>
                      </a:r>
                    </a:p>
                  </a:txBody>
                  <a:tcPr marL="36000" marR="36000" marT="36000" marB="3600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45600" y="5868000"/>
            <a:ext cx="8532000" cy="432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1200" b="1" i="0">
                <a:latin typeface="Arial"/>
              </a:rPr>
              <a:t>Om du tänker generellt på hur djuren har det i den svenska livsmedelsproduktionen. Hur viktigt är det för dig att djuren har behandlats väl när du köper följande typer av livsmedel?</a:t>
            </a:r>
            <a:endParaRPr sz="1200" b="1" i="0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5600" y="6372000"/>
            <a:ext cx="8532000" cy="2484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900" b="0" i="1">
                <a:latin typeface="Arial"/>
              </a:rPr>
              <a:t>Bas (1007)</a:t>
            </a:r>
            <a:endParaRPr sz="900" b="0" i="1">
              <a:latin typeface="Arial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/>
        </p:nvGraphicFramePr>
        <p:xfrm>
          <a:off x="777600" y="1760400"/>
          <a:ext cx="9216000" cy="410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PR-mätning </a:t>
            </a:r>
            <a:r>
              <a:rPr lang="sv-SE" dirty="0"/>
              <a:t>Animaliska livsmedel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5600" y="5868000"/>
            <a:ext cx="8532000" cy="432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1200" b="1" i="0">
                <a:latin typeface="Arial"/>
              </a:rPr>
              <a:t>Om du tänker generellt på hur djuren har det i den svenska livsmedelsproduktionen. Hur viktigt är det för dig att djuren har behandlats väl när du köper följande typer av livsmedel? - Kött</a:t>
            </a:r>
            <a:endParaRPr sz="1200" b="1" i="0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5600" y="6372000"/>
            <a:ext cx="8532000" cy="2484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900" b="0" i="1">
                <a:latin typeface="Arial"/>
              </a:rPr>
              <a:t>Bas (1007)</a:t>
            </a:r>
            <a:endParaRPr sz="900" b="0" i="1">
              <a:latin typeface="Arial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1760400"/>
          <a:ext cx="10634400" cy="410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PR-mätning </a:t>
            </a:r>
            <a:r>
              <a:rPr lang="sv-SE" dirty="0"/>
              <a:t>Animaliska livsmedel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5600" y="5868000"/>
            <a:ext cx="8532000" cy="432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1200" b="1" i="0">
                <a:latin typeface="Arial"/>
              </a:rPr>
              <a:t>Om du tänker generellt på hur djuren har det i den svenska livsmedelsproduktionen. Hur viktigt är det för dig att djuren har behandlats väl när du köper följande typer av livsmedel? - Ägg</a:t>
            </a:r>
            <a:endParaRPr sz="1200" b="1" i="0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5600" y="6372000"/>
            <a:ext cx="8532000" cy="2484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900" b="0" i="1">
                <a:latin typeface="Arial"/>
              </a:rPr>
              <a:t>Bas (1007)</a:t>
            </a:r>
            <a:endParaRPr sz="900" b="0" i="1">
              <a:latin typeface="Arial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1760400"/>
          <a:ext cx="10634400" cy="410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PR-mätning </a:t>
            </a:r>
            <a:r>
              <a:rPr lang="sv-SE" dirty="0"/>
              <a:t>Animaliska livsmedel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5600" y="5868000"/>
            <a:ext cx="8532000" cy="432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1200" b="1" i="0">
                <a:latin typeface="Arial"/>
              </a:rPr>
              <a:t>Om du tänker generellt på hur djuren har det i den svenska livsmedelsproduktionen. Hur viktigt är det för dig att djuren har behandlats väl när du köper följande typer av livsmedel? - Mejeriprodukter</a:t>
            </a:r>
            <a:endParaRPr sz="1200" b="1" i="0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5600" y="6372000"/>
            <a:ext cx="8532000" cy="2484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900" b="0" i="1">
                <a:latin typeface="Arial"/>
              </a:rPr>
              <a:t>Bas (1007)</a:t>
            </a:r>
            <a:endParaRPr sz="900" b="0" i="1">
              <a:latin typeface="Arial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1760400"/>
          <a:ext cx="10634400" cy="410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PR-mätning </a:t>
            </a:r>
            <a:r>
              <a:rPr lang="sv-SE" dirty="0"/>
              <a:t>Animaliska livsmedel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874800" y="1610505"/>
          <a:ext cx="1418400" cy="414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9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9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>
                        <a:defRPr sz="900" b="0" i="0" u="none">
                          <a:solidFill>
                            <a:srgbClr val="595959"/>
                          </a:solidFill>
                          <a:latin typeface="Arial"/>
                        </a:defRPr>
                      </a:pPr>
                      <a:r>
                        <a:t>Net: Topbox [4-5]</a:t>
                      </a:r>
                    </a:p>
                  </a:txBody>
                  <a:tcPr marL="36000" marR="36000" marT="36000" marB="3600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900" b="0" i="0" u="none">
                          <a:solidFill>
                            <a:srgbClr val="595959"/>
                          </a:solidFill>
                          <a:latin typeface="Arial"/>
                        </a:defRPr>
                      </a:pPr>
                      <a:r>
                        <a:t>Medelvärde</a:t>
                      </a:r>
                    </a:p>
                  </a:txBody>
                  <a:tcPr marL="36000" marR="36000" marT="36000" marB="3600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3134">
                <a:tc>
                  <a:txBody>
                    <a:bodyPr/>
                    <a:lstStyle/>
                    <a:p>
                      <a:pPr algn="ctr">
                        <a:defRPr sz="1200" b="0" i="0" u="none">
                          <a:solidFill>
                            <a:srgbClr val="595959"/>
                          </a:solidFill>
                          <a:latin typeface="Arial"/>
                        </a:defRPr>
                      </a:pPr>
                      <a:r>
                        <a:t>45%</a:t>
                      </a:r>
                    </a:p>
                  </a:txBody>
                  <a:tcPr marL="36000" marR="36000" marT="36000" marB="360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 b="0" i="0" u="none">
                          <a:solidFill>
                            <a:srgbClr val="595959"/>
                          </a:solidFill>
                          <a:latin typeface="Arial"/>
                        </a:defRPr>
                      </a:pPr>
                      <a:r>
                        <a:t>3,38</a:t>
                      </a:r>
                    </a:p>
                  </a:txBody>
                  <a:tcPr marL="36000" marR="36000" marT="36000" marB="3600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3134">
                <a:tc>
                  <a:txBody>
                    <a:bodyPr/>
                    <a:lstStyle/>
                    <a:p>
                      <a:pPr algn="ctr">
                        <a:defRPr sz="1200" b="0" i="0" u="none">
                          <a:solidFill>
                            <a:srgbClr val="595959"/>
                          </a:solidFill>
                          <a:latin typeface="Arial"/>
                        </a:defRPr>
                      </a:pPr>
                      <a:r>
                        <a:t>59%</a:t>
                      </a:r>
                    </a:p>
                  </a:txBody>
                  <a:tcPr marL="36000" marR="36000" marT="36000" marB="360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 b="0" i="0" u="none">
                          <a:solidFill>
                            <a:srgbClr val="595959"/>
                          </a:solidFill>
                          <a:latin typeface="Arial"/>
                        </a:defRPr>
                      </a:pPr>
                      <a:r>
                        <a:t>3,68</a:t>
                      </a:r>
                    </a:p>
                  </a:txBody>
                  <a:tcPr marL="36000" marR="36000" marT="36000" marB="3600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83134">
                <a:tc>
                  <a:txBody>
                    <a:bodyPr/>
                    <a:lstStyle/>
                    <a:p>
                      <a:pPr algn="ctr">
                        <a:defRPr sz="1200" b="0" i="0" u="none">
                          <a:solidFill>
                            <a:srgbClr val="595959"/>
                          </a:solidFill>
                          <a:latin typeface="Arial"/>
                        </a:defRPr>
                      </a:pPr>
                      <a:r>
                        <a:t>82%</a:t>
                      </a:r>
                    </a:p>
                  </a:txBody>
                  <a:tcPr marL="36000" marR="36000" marT="36000" marB="360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 b="0" i="0" u="none">
                          <a:solidFill>
                            <a:srgbClr val="595959"/>
                          </a:solidFill>
                          <a:latin typeface="Arial"/>
                        </a:defRPr>
                      </a:pPr>
                      <a:r>
                        <a:t>4,38</a:t>
                      </a:r>
                    </a:p>
                  </a:txBody>
                  <a:tcPr marL="36000" marR="36000" marT="36000" marB="3600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83134">
                <a:tc>
                  <a:txBody>
                    <a:bodyPr/>
                    <a:lstStyle/>
                    <a:p>
                      <a:pPr algn="ctr">
                        <a:defRPr sz="1200" b="0" i="0" u="none">
                          <a:solidFill>
                            <a:srgbClr val="595959"/>
                          </a:solidFill>
                          <a:latin typeface="Arial"/>
                        </a:defRPr>
                      </a:pPr>
                      <a:r>
                        <a:t>74%</a:t>
                      </a:r>
                    </a:p>
                  </a:txBody>
                  <a:tcPr marL="36000" marR="36000" marT="36000" marB="360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 b="0" i="0" u="none">
                          <a:solidFill>
                            <a:srgbClr val="595959"/>
                          </a:solidFill>
                          <a:latin typeface="Arial"/>
                        </a:defRPr>
                      </a:pPr>
                      <a:r>
                        <a:t>4,15</a:t>
                      </a:r>
                    </a:p>
                  </a:txBody>
                  <a:tcPr marL="36000" marR="36000" marT="36000" marB="3600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45600" y="5868000"/>
            <a:ext cx="8532000" cy="432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1200" b="1" i="0">
                <a:latin typeface="Arial"/>
              </a:rPr>
              <a:t>Hur viktiga är följande faktorer när du gör dina val av animaliska livsmedel i livsmedelsbutiken?</a:t>
            </a:r>
            <a:endParaRPr sz="1200" b="1" i="0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5600" y="6372000"/>
            <a:ext cx="8532000" cy="2484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900" b="0" i="1">
                <a:latin typeface="Arial"/>
              </a:rPr>
              <a:t>Bas (1007)</a:t>
            </a:r>
            <a:endParaRPr sz="900" b="0" i="1">
              <a:latin typeface="Arial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/>
        </p:nvGraphicFramePr>
        <p:xfrm>
          <a:off x="777600" y="1760400"/>
          <a:ext cx="9216000" cy="410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PR-mätning </a:t>
            </a:r>
            <a:r>
              <a:rPr lang="sv-SE" dirty="0"/>
              <a:t>Animaliska livsmedel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5600" y="5868000"/>
            <a:ext cx="8532000" cy="432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1200" b="1" i="0">
                <a:latin typeface="Arial"/>
              </a:rPr>
              <a:t>Hur viktiga är följande faktorer när du gör dina val av animaliska livsmedel i livsmedelsbutiken? - Lågt pris</a:t>
            </a:r>
            <a:endParaRPr sz="1200" b="1" i="0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5600" y="6372000"/>
            <a:ext cx="8532000" cy="2484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595959"/>
                </a:solidFill>
              </a:defRPr>
            </a:pPr>
            <a:r>
              <a:rPr lang="sv-SE" sz="900" b="0" i="1">
                <a:latin typeface="Arial"/>
              </a:rPr>
              <a:t>Bas (1007)</a:t>
            </a:r>
            <a:endParaRPr sz="900" b="0" i="1">
              <a:latin typeface="Arial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77600" y="1760400"/>
          <a:ext cx="10634400" cy="410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1_YouGov Content">
  <a:themeElements>
    <a:clrScheme name="YouGov Colors 2020">
      <a:dk1>
        <a:srgbClr val="000000"/>
      </a:dk1>
      <a:lt1>
        <a:srgbClr val="FFFFFF"/>
      </a:lt1>
      <a:dk2>
        <a:srgbClr val="241D36"/>
      </a:dk2>
      <a:lt2>
        <a:srgbClr val="B3B5B3"/>
      </a:lt2>
      <a:accent1>
        <a:srgbClr val="7C64C3"/>
      </a:accent1>
      <a:accent2>
        <a:srgbClr val="F372A1"/>
      </a:accent2>
      <a:accent3>
        <a:srgbClr val="29CDCA"/>
      </a:accent3>
      <a:accent4>
        <a:srgbClr val="AE61C4"/>
      </a:accent4>
      <a:accent5>
        <a:srgbClr val="FF6352"/>
      </a:accent5>
      <a:accent6>
        <a:srgbClr val="00B7B4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rgbClr val="332C4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YouGov_PowerPoint_Template_2019_09_16.pptx" id="{883657CB-C8B7-4058-BBAC-C150D0376613}" vid="{C6CA93C2-A70E-4A33-B76F-4FE2E08B727C}"/>
    </a:ext>
  </a:extLst>
</a:theme>
</file>

<file path=ppt/theme/theme2.xml><?xml version="1.0" encoding="utf-8"?>
<a:theme xmlns:a="http://schemas.openxmlformats.org/drawingml/2006/main" name="Office Theme">
  <a:themeElements>
    <a:clrScheme name="YouGov Colors">
      <a:dk1>
        <a:srgbClr val="4D4C4D"/>
      </a:dk1>
      <a:lt1>
        <a:srgbClr val="B4B5B4"/>
      </a:lt1>
      <a:dk2>
        <a:srgbClr val="DA2C2D"/>
      </a:dk2>
      <a:lt2>
        <a:srgbClr val="B3B5B3"/>
      </a:lt2>
      <a:accent1>
        <a:srgbClr val="EC4079"/>
      </a:accent1>
      <a:accent2>
        <a:srgbClr val="9575CD"/>
      </a:accent2>
      <a:accent3>
        <a:srgbClr val="00BFA5"/>
      </a:accent3>
      <a:accent4>
        <a:srgbClr val="FFB74D"/>
      </a:accent4>
      <a:accent5>
        <a:srgbClr val="8797EB"/>
      </a:accent5>
      <a:accent6>
        <a:srgbClr val="B2E27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1C25B2EB94154F81FAACA6BCCC5044" ma:contentTypeVersion="6" ma:contentTypeDescription="Create a new document." ma:contentTypeScope="" ma:versionID="3f9022ff38ec3c76f99e840b99edfb70">
  <xsd:schema xmlns:xsd="http://www.w3.org/2001/XMLSchema" xmlns:xs="http://www.w3.org/2001/XMLSchema" xmlns:p="http://schemas.microsoft.com/office/2006/metadata/properties" xmlns:ns2="6f36741b-3850-4eb6-afdb-f5beecef32d0" xmlns:ns3="8930a641-2afd-460e-8824-9f401af09c5a" targetNamespace="http://schemas.microsoft.com/office/2006/metadata/properties" ma:root="true" ma:fieldsID="60003bbd253e53ae976499304c8d941b" ns2:_="" ns3:_="">
    <xsd:import namespace="6f36741b-3850-4eb6-afdb-f5beecef32d0"/>
    <xsd:import namespace="8930a641-2afd-460e-8824-9f401af09c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36741b-3850-4eb6-afdb-f5beecef32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0a641-2afd-460e-8824-9f401af09c5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392F15-34EC-477E-9872-05883DDE1736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6f36741b-3850-4eb6-afdb-f5beecef32d0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8930a641-2afd-460e-8824-9f401af09c5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1403B19-7F99-40B4-B095-66BDC4059B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36741b-3850-4eb6-afdb-f5beecef32d0"/>
    <ds:schemaRef ds:uri="8930a641-2afd-460e-8824-9f401af09c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381671F-A02D-45BF-90A5-2252B811F9D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995</Words>
  <Application>Microsoft Office PowerPoint</Application>
  <PresentationFormat>Anpassad</PresentationFormat>
  <Paragraphs>115</Paragraphs>
  <Slides>27</Slides>
  <Notes>0</Notes>
  <HiddenSlides>17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27</vt:i4>
      </vt:variant>
    </vt:vector>
  </HeadingPairs>
  <TitlesOfParts>
    <vt:vector size="28" baseType="lpstr">
      <vt:lpstr>1_YouGov Content</vt:lpstr>
      <vt:lpstr>PR-mätning Animaliska livsmedel</vt:lpstr>
      <vt:lpstr>PR-mätning Animaliska livsmedel</vt:lpstr>
      <vt:lpstr>PR-mätning Animaliska livsmedel</vt:lpstr>
      <vt:lpstr>PR-mätning Animaliska livsmedel</vt:lpstr>
      <vt:lpstr>PR-mätning Animaliska livsmedel</vt:lpstr>
      <vt:lpstr>PR-mätning Animaliska livsmedel</vt:lpstr>
      <vt:lpstr>PR-mätning Animaliska livsmedel</vt:lpstr>
      <vt:lpstr>PR-mätning Animaliska livsmedel</vt:lpstr>
      <vt:lpstr>PR-mätning Animaliska livsmedel</vt:lpstr>
      <vt:lpstr>PR-mätning Animaliska livsmedel</vt:lpstr>
      <vt:lpstr>PR-mätning Animaliska livsmedel</vt:lpstr>
      <vt:lpstr>PR-mätning Animaliska livsmedel</vt:lpstr>
      <vt:lpstr>PR-mätning Animaliska livsmedel</vt:lpstr>
      <vt:lpstr>PR-mätning Animaliska livsmedel</vt:lpstr>
      <vt:lpstr>PR-mätning Animaliska livsmedel</vt:lpstr>
      <vt:lpstr>PR-mätning Animaliska livsmedel</vt:lpstr>
      <vt:lpstr>PR-mätning Animaliska livsmedel</vt:lpstr>
      <vt:lpstr>PR-mätning Animaliska livsmedel</vt:lpstr>
      <vt:lpstr>PR-mätning Animaliska livsmedel</vt:lpstr>
      <vt:lpstr>PR-mätning Animaliska livsmedel</vt:lpstr>
      <vt:lpstr>PR-mätning Animaliska livsmedel</vt:lpstr>
      <vt:lpstr>PR-mätning Animaliska livsmedel</vt:lpstr>
      <vt:lpstr>PR-mätning Animaliska livsmedel</vt:lpstr>
      <vt:lpstr>PR-mätning Animaliska livsmedel</vt:lpstr>
      <vt:lpstr>PR-mätning Animaliska livsmedel</vt:lpstr>
      <vt:lpstr>PR-mätning Animaliska livsmedel</vt:lpstr>
      <vt:lpstr>PR-mätning Animaliska livsmedel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2020-10-29T21:46:53Z</dcterms:created>
  <dcterms:modified xsi:type="dcterms:W3CDTF">2021-03-03T05:43:59Z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0x010100E71C25B2EB94154F81FAACA6BCCC5044</vt:lpwstr>
  </property>
</Properties>
</file>