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49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77"/>
    <a:srgbClr val="432A88"/>
    <a:srgbClr val="8F77D5"/>
    <a:srgbClr val="605970"/>
    <a:srgbClr val="433C54"/>
    <a:srgbClr val="DC4C81"/>
    <a:srgbClr val="AD97ED"/>
    <a:srgbClr val="00A3A0"/>
    <a:srgbClr val="CA85DE"/>
    <a:srgbClr val="EB4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9651" autoAdjust="0"/>
  </p:normalViewPr>
  <p:slideViewPr>
    <p:cSldViewPr snapToGrid="0" snapToObjects="1">
      <p:cViewPr>
        <p:scale>
          <a:sx n="81" d="100"/>
          <a:sy n="81" d="100"/>
        </p:scale>
        <p:origin x="-258" y="-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>
        <p:scale>
          <a:sx n="100" d="100"/>
          <a:sy n="100" d="100"/>
        </p:scale>
        <p:origin x="250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Mycket liten utsträckning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stor utsträckning [5]</c:v>
                </c:pt>
                <c:pt idx="5">
                  <c:v>Handlar ej denna typ av produkter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4.8399999999999999E-2</c:v>
                </c:pt>
                <c:pt idx="1">
                  <c:v>4.2500000000000003E-2</c:v>
                </c:pt>
                <c:pt idx="2">
                  <c:v>0.1714</c:v>
                </c:pt>
                <c:pt idx="3">
                  <c:v>0.23369999999999999</c:v>
                </c:pt>
                <c:pt idx="4">
                  <c:v>0.44579999999999997</c:v>
                </c:pt>
                <c:pt idx="5">
                  <c:v>5.8200000000000002E-2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54-4120-BE62-88F3088C1C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29167360"/>
        <c:axId val="129170048"/>
      </c:barChart>
      <c:catAx>
        <c:axId val="129167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29170048"/>
        <c:crosses val="autoZero"/>
        <c:auto val="1"/>
        <c:lblAlgn val="ctr"/>
        <c:lblOffset val="300"/>
        <c:noMultiLvlLbl val="0"/>
      </c:catAx>
      <c:valAx>
        <c:axId val="129170048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29167360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Köper ej denna typ av produkter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1.47E-2</c:v>
                </c:pt>
                <c:pt idx="1">
                  <c:v>2.6100000000000002E-2</c:v>
                </c:pt>
                <c:pt idx="2">
                  <c:v>0.1207</c:v>
                </c:pt>
                <c:pt idx="3">
                  <c:v>0.22550000000000001</c:v>
                </c:pt>
                <c:pt idx="4">
                  <c:v>0.59230000000000005</c:v>
                </c:pt>
                <c:pt idx="5">
                  <c:v>2.06E-2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A6-45A6-A40E-519B551A63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4353024"/>
        <c:axId val="194355968"/>
      </c:barChart>
      <c:catAx>
        <c:axId val="1943530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355968"/>
        <c:crosses val="autoZero"/>
        <c:auto val="1"/>
        <c:lblAlgn val="ctr"/>
        <c:lblOffset val="300"/>
        <c:noMultiLvlLbl val="0"/>
      </c:catAx>
      <c:valAx>
        <c:axId val="194355968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4353024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Köper ej denna typ av produkter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2.5499999999999998E-2</c:v>
                </c:pt>
                <c:pt idx="1">
                  <c:v>3.2399999999999998E-2</c:v>
                </c:pt>
                <c:pt idx="2">
                  <c:v>0.17660000000000001</c:v>
                </c:pt>
                <c:pt idx="3">
                  <c:v>0.27779999999999999</c:v>
                </c:pt>
                <c:pt idx="4">
                  <c:v>0.46360000000000001</c:v>
                </c:pt>
                <c:pt idx="5">
                  <c:v>2.4E-2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11-490F-8A40-93F1BD6E8D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4418176"/>
        <c:axId val="194449792"/>
      </c:barChart>
      <c:catAx>
        <c:axId val="1944181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449792"/>
        <c:crosses val="autoZero"/>
        <c:auto val="1"/>
        <c:lblAlgn val="ctr"/>
        <c:lblOffset val="300"/>
        <c:noMultiLvlLbl val="0"/>
      </c:catAx>
      <c:valAx>
        <c:axId val="194449792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441817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1. Helt oviktigt [1]</c:v>
                </c:pt>
              </c:strCache>
            </c:strRef>
          </c:tx>
          <c:spPr>
            <a:solidFill>
              <a:srgbClr val="EB4F3E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Djuren behandlas bättre i Sverige</c:v>
                </c:pt>
                <c:pt idx="1">
                  <c:v>Mindre antibiotikaanvändning i Sverige</c:v>
                </c:pt>
                <c:pt idx="2">
                  <c:v>Strängare miljökrav i Sverige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1.5299999999999999E-2</c:v>
                </c:pt>
                <c:pt idx="1">
                  <c:v>1.72E-2</c:v>
                </c:pt>
                <c:pt idx="2">
                  <c:v>5.2699999999999997E-2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00-493C-BE5F-19ACF1590C61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 [2]</c:v>
                </c:pt>
              </c:strCache>
            </c:strRef>
          </c:tx>
          <c:spPr>
            <a:solidFill>
              <a:srgbClr val="FF6352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Djuren behandlas bättre i Sverige</c:v>
                </c:pt>
                <c:pt idx="1">
                  <c:v>Mindre antibiotikaanvändning i Sverige</c:v>
                </c:pt>
                <c:pt idx="2">
                  <c:v>Strängare miljökrav i Sverige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2.3199999999999998E-2</c:v>
                </c:pt>
                <c:pt idx="1">
                  <c:v>2.2700000000000001E-2</c:v>
                </c:pt>
                <c:pt idx="2">
                  <c:v>4.7300000000000002E-2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00-493C-BE5F-19ACF1590C61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3. [3]</c:v>
                </c:pt>
              </c:strCache>
            </c:strRef>
          </c:tx>
          <c:spPr>
            <a:solidFill>
              <a:srgbClr val="B6B0C4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Djuren behandlas bättre i Sverige</c:v>
                </c:pt>
                <c:pt idx="1">
                  <c:v>Mindre antibiotikaanvändning i Sverige</c:v>
                </c:pt>
                <c:pt idx="2">
                  <c:v>Strängare miljökrav i Sverige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0.13059999999999999</c:v>
                </c:pt>
                <c:pt idx="1">
                  <c:v>0.1123</c:v>
                </c:pt>
                <c:pt idx="2">
                  <c:v>0.16689999999999999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100-493C-BE5F-19ACF1590C61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4. [4]</c:v>
                </c:pt>
              </c:strCache>
            </c:strRef>
          </c:tx>
          <c:spPr>
            <a:solidFill>
              <a:srgbClr val="00B7B4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Djuren behandlas bättre i Sverige</c:v>
                </c:pt>
                <c:pt idx="1">
                  <c:v>Mindre antibiotikaanvändning i Sverige</c:v>
                </c:pt>
                <c:pt idx="2">
                  <c:v>Strängare miljökrav i Sverige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0.23530000000000001</c:v>
                </c:pt>
                <c:pt idx="1">
                  <c:v>0.1835</c:v>
                </c:pt>
                <c:pt idx="2">
                  <c:v>0.26140000000000002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100-493C-BE5F-19ACF1590C61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5. Mycket viktigt [5]</c:v>
                </c:pt>
              </c:strCache>
            </c:strRef>
          </c:tx>
          <c:spPr>
            <a:solidFill>
              <a:srgbClr val="00A3A0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Djuren behandlas bättre i Sverige</c:v>
                </c:pt>
                <c:pt idx="1">
                  <c:v>Mindre antibiotikaanvändning i Sverige</c:v>
                </c:pt>
                <c:pt idx="2">
                  <c:v>Strängare miljökrav i Sverige</c:v>
                </c:pt>
              </c:strCache>
            </c:strRef>
          </c:cat>
          <c:val>
            <c:numRef>
              <c:f>Sheet1!$F$2:$F$4</c:f>
              <c:numCache>
                <c:formatCode>0.00%</c:formatCode>
                <c:ptCount val="3"/>
                <c:pt idx="0">
                  <c:v>0.55110000000000003</c:v>
                </c:pt>
                <c:pt idx="1">
                  <c:v>0.622</c:v>
                </c:pt>
                <c:pt idx="2">
                  <c:v>0.42709999999999998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100-493C-BE5F-19ACF1590C61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Köper inte specifikt svenska livsmedel</c:v>
                </c:pt>
              </c:strCache>
            </c:strRef>
          </c:tx>
          <c:spPr>
            <a:solidFill>
              <a:srgbClr val="D9D9D9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Djuren behandlas bättre i Sverige</c:v>
                </c:pt>
                <c:pt idx="1">
                  <c:v>Mindre antibiotikaanvändning i Sverige</c:v>
                </c:pt>
                <c:pt idx="2">
                  <c:v>Strängare miljökrav i Sverige</c:v>
                </c:pt>
              </c:strCache>
            </c:strRef>
          </c:cat>
          <c:val>
            <c:numRef>
              <c:f>Sheet1!$G$2:$G$4</c:f>
              <c:numCache>
                <c:formatCode>0.00%</c:formatCode>
                <c:ptCount val="3"/>
                <c:pt idx="0">
                  <c:v>4.4499999999999998E-2</c:v>
                </c:pt>
                <c:pt idx="1">
                  <c:v>4.2299999999999997E-2</c:v>
                </c:pt>
                <c:pt idx="2">
                  <c:v>4.4699999999999997E-2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100-493C-BE5F-19ACF1590C61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94540288"/>
        <c:axId val="194541824"/>
      </c:barChart>
      <c:catAx>
        <c:axId val="1945402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541824"/>
        <c:crosses val="autoZero"/>
        <c:auto val="1"/>
        <c:lblAlgn val="ctr"/>
        <c:lblOffset val="300"/>
        <c:noMultiLvlLbl val="0"/>
      </c:catAx>
      <c:valAx>
        <c:axId val="19454182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low"/>
        <c:crossAx val="194540288"/>
        <c:crosses val="autoZero"/>
        <c:crossBetween val="between"/>
        <c:majorUnit val="0.1"/>
      </c:valAx>
    </c:plotArea>
    <c:legend>
      <c:legendPos val="b"/>
      <c:overlay val="0"/>
      <c:txPr>
        <a:bodyPr/>
        <a:lstStyle/>
        <a:p>
          <a:pPr>
            <a:defRPr sz="1200" b="0" i="0" u="none">
              <a:solidFill>
                <a:srgbClr val="595959"/>
              </a:solidFill>
              <a:latin typeface="Arial"/>
            </a:defRPr>
          </a:pPr>
          <a:endParaRPr lang="sv-SE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Köper inte specifikt svenska livsmedel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1.5299999999999999E-2</c:v>
                </c:pt>
                <c:pt idx="1">
                  <c:v>2.3199999999999998E-2</c:v>
                </c:pt>
                <c:pt idx="2">
                  <c:v>0.13059999999999999</c:v>
                </c:pt>
                <c:pt idx="3">
                  <c:v>0.23530000000000001</c:v>
                </c:pt>
                <c:pt idx="4">
                  <c:v>0.55110000000000003</c:v>
                </c:pt>
                <c:pt idx="5">
                  <c:v>4.4499999999999998E-2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F2-4F81-A3FC-D449B2BACA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30592768"/>
        <c:axId val="130595456"/>
      </c:barChart>
      <c:catAx>
        <c:axId val="1305927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30595456"/>
        <c:crosses val="autoZero"/>
        <c:auto val="1"/>
        <c:lblAlgn val="ctr"/>
        <c:lblOffset val="300"/>
        <c:noMultiLvlLbl val="0"/>
      </c:catAx>
      <c:valAx>
        <c:axId val="130595456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30592768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Köper inte specifikt svenska livsmedel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1.72E-2</c:v>
                </c:pt>
                <c:pt idx="1">
                  <c:v>2.2700000000000001E-2</c:v>
                </c:pt>
                <c:pt idx="2">
                  <c:v>0.1123</c:v>
                </c:pt>
                <c:pt idx="3">
                  <c:v>0.1835</c:v>
                </c:pt>
                <c:pt idx="4">
                  <c:v>0.622</c:v>
                </c:pt>
                <c:pt idx="5">
                  <c:v>4.2299999999999997E-2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50-442D-B3DE-DC02774200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30685952"/>
        <c:axId val="130733952"/>
      </c:barChart>
      <c:catAx>
        <c:axId val="1306859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30733952"/>
        <c:crosses val="autoZero"/>
        <c:auto val="1"/>
        <c:lblAlgn val="ctr"/>
        <c:lblOffset val="300"/>
        <c:noMultiLvlLbl val="0"/>
      </c:catAx>
      <c:valAx>
        <c:axId val="130733952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30685952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Köper inte specifikt svenska livsmedel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5.2699999999999997E-2</c:v>
                </c:pt>
                <c:pt idx="1">
                  <c:v>4.7300000000000002E-2</c:v>
                </c:pt>
                <c:pt idx="2">
                  <c:v>0.16689999999999999</c:v>
                </c:pt>
                <c:pt idx="3">
                  <c:v>0.26140000000000002</c:v>
                </c:pt>
                <c:pt idx="4">
                  <c:v>0.42709999999999998</c:v>
                </c:pt>
                <c:pt idx="5">
                  <c:v>4.4699999999999997E-2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897-43DC-92C0-745FA3AB2B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30763776"/>
        <c:axId val="130787200"/>
      </c:barChart>
      <c:catAx>
        <c:axId val="1307637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30787200"/>
        <c:crosses val="autoZero"/>
        <c:auto val="1"/>
        <c:lblAlgn val="ctr"/>
        <c:lblOffset val="300"/>
        <c:noMultiLvlLbl val="0"/>
      </c:catAx>
      <c:valAx>
        <c:axId val="130787200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3076377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Ingen åsikt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0.64359999999999995</c:v>
                </c:pt>
                <c:pt idx="1">
                  <c:v>0.15490000000000001</c:v>
                </c:pt>
                <c:pt idx="2">
                  <c:v>0.20150000000000001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B2-4637-A0FF-7D76021E73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5172992"/>
        <c:axId val="195175936"/>
      </c:barChart>
      <c:catAx>
        <c:axId val="1951729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5175936"/>
        <c:crosses val="autoZero"/>
        <c:auto val="1"/>
        <c:lblAlgn val="ctr"/>
        <c:lblOffset val="300"/>
        <c:noMultiLvlLbl val="0"/>
      </c:catAx>
      <c:valAx>
        <c:axId val="195175936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5172992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Köper inte specifikt svenska livsmedel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0.40029999999999999</c:v>
                </c:pt>
                <c:pt idx="1">
                  <c:v>0.4451</c:v>
                </c:pt>
                <c:pt idx="2">
                  <c:v>0.1545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65-49CB-B28D-0177663564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5201280"/>
        <c:axId val="195327104"/>
      </c:barChart>
      <c:catAx>
        <c:axId val="1952012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5327104"/>
        <c:crosses val="autoZero"/>
        <c:auto val="1"/>
        <c:lblAlgn val="ctr"/>
        <c:lblOffset val="300"/>
        <c:noMultiLvlLbl val="0"/>
      </c:catAx>
      <c:valAx>
        <c:axId val="195327104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5201280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Ja, definitivt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Svenskt ursprung där djuren har behandlats bättre än djur i andra länder</c:v>
                </c:pt>
                <c:pt idx="1">
                  <c:v>Svenskt ursprung men djuren har behandlats på samma sätt som i andra länder</c:v>
                </c:pt>
                <c:pt idx="2">
                  <c:v>Djuren har behandlats bättre, oavsett vilket land produkten kommer ifrån</c:v>
                </c:pt>
                <c:pt idx="3">
                  <c:v>Djuren har varit garanterade utevistelse (för t.ex. mjölkkor) oavsett vilket land produkten kommer ifrån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0.48830000000000001</c:v>
                </c:pt>
                <c:pt idx="1">
                  <c:v>0.11310000000000001</c:v>
                </c:pt>
                <c:pt idx="2">
                  <c:v>0.24560000000000001</c:v>
                </c:pt>
                <c:pt idx="3">
                  <c:v>0.28899999999999998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B8-40DD-940C-0935E946B9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Ja, kanske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Svenskt ursprung där djuren har behandlats bättre än djur i andra länder</c:v>
                </c:pt>
                <c:pt idx="1">
                  <c:v>Svenskt ursprung men djuren har behandlats på samma sätt som i andra länder</c:v>
                </c:pt>
                <c:pt idx="2">
                  <c:v>Djuren har behandlats bättre, oavsett vilket land produkten kommer ifrån</c:v>
                </c:pt>
                <c:pt idx="3">
                  <c:v>Djuren har varit garanterade utevistelse (för t.ex. mjölkkor) oavsett vilket land produkten kommer ifrån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0.33839999999999998</c:v>
                </c:pt>
                <c:pt idx="1">
                  <c:v>0.35899999999999999</c:v>
                </c:pt>
                <c:pt idx="2">
                  <c:v>0.45319999999999999</c:v>
                </c:pt>
                <c:pt idx="3">
                  <c:v>0.42699999999999999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B8-40DD-940C-0935E946B98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Nej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Svenskt ursprung där djuren har behandlats bättre än djur i andra länder</c:v>
                </c:pt>
                <c:pt idx="1">
                  <c:v>Svenskt ursprung men djuren har behandlats på samma sätt som i andra länder</c:v>
                </c:pt>
                <c:pt idx="2">
                  <c:v>Djuren har behandlats bättre, oavsett vilket land produkten kommer ifrån</c:v>
                </c:pt>
                <c:pt idx="3">
                  <c:v>Djuren har varit garanterade utevistelse (för t.ex. mjölkkor) oavsett vilket land produkten kommer ifrån</c:v>
                </c:pt>
              </c:strCache>
            </c:strRef>
          </c:cat>
          <c:val>
            <c:numRef>
              <c:f>Sheet1!$D$2:$D$5</c:f>
              <c:numCache>
                <c:formatCode>0.00%</c:formatCode>
                <c:ptCount val="4"/>
                <c:pt idx="0">
                  <c:v>0.1023</c:v>
                </c:pt>
                <c:pt idx="1">
                  <c:v>0.42359999999999998</c:v>
                </c:pt>
                <c:pt idx="2">
                  <c:v>0.19450000000000001</c:v>
                </c:pt>
                <c:pt idx="3">
                  <c:v>0.1792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DB8-40DD-940C-0935E946B98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Ingen åsikt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Svenskt ursprung där djuren har behandlats bättre än djur i andra länder</c:v>
                </c:pt>
                <c:pt idx="1">
                  <c:v>Svenskt ursprung men djuren har behandlats på samma sätt som i andra länder</c:v>
                </c:pt>
                <c:pt idx="2">
                  <c:v>Djuren har behandlats bättre, oavsett vilket land produkten kommer ifrån</c:v>
                </c:pt>
                <c:pt idx="3">
                  <c:v>Djuren har varit garanterade utevistelse (för t.ex. mjölkkor) oavsett vilket land produkten kommer ifrån</c:v>
                </c:pt>
              </c:strCache>
            </c:strRef>
          </c:cat>
          <c:val>
            <c:numRef>
              <c:f>Sheet1!$E$2:$E$5</c:f>
              <c:numCache>
                <c:formatCode>0.00%</c:formatCode>
                <c:ptCount val="4"/>
                <c:pt idx="0">
                  <c:v>7.0999999999999994E-2</c:v>
                </c:pt>
                <c:pt idx="1">
                  <c:v>0.1042</c:v>
                </c:pt>
                <c:pt idx="2">
                  <c:v>0.1067</c:v>
                </c:pt>
                <c:pt idx="3">
                  <c:v>0.10489999999999999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DB8-40DD-940C-0935E946B9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95396736"/>
        <c:axId val="195398272"/>
      </c:barChart>
      <c:catAx>
        <c:axId val="1953967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5398272"/>
        <c:crosses val="autoZero"/>
        <c:auto val="1"/>
        <c:lblAlgn val="ctr"/>
        <c:lblOffset val="300"/>
        <c:noMultiLvlLbl val="0"/>
      </c:catAx>
      <c:valAx>
        <c:axId val="19539827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low"/>
        <c:crossAx val="195396736"/>
        <c:crosses val="autoZero"/>
        <c:crossBetween val="between"/>
        <c:majorUnit val="0.1"/>
      </c:valAx>
    </c:plotArea>
    <c:legend>
      <c:legendPos val="b"/>
      <c:overlay val="0"/>
      <c:txPr>
        <a:bodyPr/>
        <a:lstStyle/>
        <a:p>
          <a:pPr>
            <a:defRPr sz="1200" b="0" i="0" u="none">
              <a:solidFill>
                <a:srgbClr val="595959"/>
              </a:solidFill>
              <a:latin typeface="Arial"/>
            </a:defRPr>
          </a:pPr>
          <a:endParaRPr lang="sv-SE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Ja, definitivt</c:v>
                </c:pt>
                <c:pt idx="1">
                  <c:v>Ja, kanske</c:v>
                </c:pt>
                <c:pt idx="2">
                  <c:v>Nej</c:v>
                </c:pt>
                <c:pt idx="3">
                  <c:v>Ingen åsikt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0.48830000000000001</c:v>
                </c:pt>
                <c:pt idx="1">
                  <c:v>0.33839999999999998</c:v>
                </c:pt>
                <c:pt idx="2">
                  <c:v>0.1023</c:v>
                </c:pt>
                <c:pt idx="3">
                  <c:v>7.0999999999999994E-2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8B-4E74-AB62-1242B07218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4904064"/>
        <c:axId val="194906752"/>
      </c:barChart>
      <c:catAx>
        <c:axId val="1949040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906752"/>
        <c:crosses val="autoZero"/>
        <c:auto val="1"/>
        <c:lblAlgn val="ctr"/>
        <c:lblOffset val="300"/>
        <c:noMultiLvlLbl val="0"/>
      </c:catAx>
      <c:valAx>
        <c:axId val="194906752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4904064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Mycket negativ [1]</c:v>
                </c:pt>
                <c:pt idx="1">
                  <c:v>Ganska negativ [2]</c:v>
                </c:pt>
                <c:pt idx="2">
                  <c:v>Varken negativ eller positiv [3]</c:v>
                </c:pt>
                <c:pt idx="3">
                  <c:v>Ganska positiv [4]</c:v>
                </c:pt>
                <c:pt idx="4">
                  <c:v>Mycket positiv [5]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5.0999999999999997E-2</c:v>
                </c:pt>
                <c:pt idx="1">
                  <c:v>0.1651</c:v>
                </c:pt>
                <c:pt idx="2">
                  <c:v>0.30940000000000001</c:v>
                </c:pt>
                <c:pt idx="3">
                  <c:v>0.38829999999999998</c:v>
                </c:pt>
                <c:pt idx="4">
                  <c:v>8.6199999999999999E-2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37-4B6C-9B1B-3B03AE047C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29207680"/>
        <c:axId val="129214720"/>
      </c:barChart>
      <c:catAx>
        <c:axId val="1292076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29214720"/>
        <c:crosses val="autoZero"/>
        <c:auto val="1"/>
        <c:lblAlgn val="ctr"/>
        <c:lblOffset val="300"/>
        <c:noMultiLvlLbl val="0"/>
      </c:catAx>
      <c:valAx>
        <c:axId val="129214720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29207680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Ja, definitivt</c:v>
                </c:pt>
                <c:pt idx="1">
                  <c:v>Ja, kanske</c:v>
                </c:pt>
                <c:pt idx="2">
                  <c:v>Nej</c:v>
                </c:pt>
                <c:pt idx="3">
                  <c:v>Ingen åsikt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0.11310000000000001</c:v>
                </c:pt>
                <c:pt idx="1">
                  <c:v>0.35899999999999999</c:v>
                </c:pt>
                <c:pt idx="2">
                  <c:v>0.42359999999999998</c:v>
                </c:pt>
                <c:pt idx="3">
                  <c:v>0.1042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E6-4444-AAF3-62FDF08B9D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4973056"/>
        <c:axId val="194984192"/>
      </c:barChart>
      <c:catAx>
        <c:axId val="1949730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984192"/>
        <c:crosses val="autoZero"/>
        <c:auto val="1"/>
        <c:lblAlgn val="ctr"/>
        <c:lblOffset val="300"/>
        <c:noMultiLvlLbl val="0"/>
      </c:catAx>
      <c:valAx>
        <c:axId val="194984192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497305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Ja, definitivt</c:v>
                </c:pt>
                <c:pt idx="1">
                  <c:v>Ja, kanske</c:v>
                </c:pt>
                <c:pt idx="2">
                  <c:v>Nej</c:v>
                </c:pt>
                <c:pt idx="3">
                  <c:v>Ingen åsikt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0.24560000000000001</c:v>
                </c:pt>
                <c:pt idx="1">
                  <c:v>0.45319999999999999</c:v>
                </c:pt>
                <c:pt idx="2">
                  <c:v>0.19450000000000001</c:v>
                </c:pt>
                <c:pt idx="3">
                  <c:v>0.1067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58-4B72-AF59-CAAE1EC488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5017728"/>
        <c:axId val="195028864"/>
      </c:barChart>
      <c:catAx>
        <c:axId val="19501772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5028864"/>
        <c:crosses val="autoZero"/>
        <c:auto val="1"/>
        <c:lblAlgn val="ctr"/>
        <c:lblOffset val="300"/>
        <c:noMultiLvlLbl val="0"/>
      </c:catAx>
      <c:valAx>
        <c:axId val="195028864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5017728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Ja, definitivt</c:v>
                </c:pt>
                <c:pt idx="1">
                  <c:v>Ja, kanske</c:v>
                </c:pt>
                <c:pt idx="2">
                  <c:v>Nej</c:v>
                </c:pt>
                <c:pt idx="3">
                  <c:v>Ingen åsikt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0.28899999999999998</c:v>
                </c:pt>
                <c:pt idx="1">
                  <c:v>0.42699999999999999</c:v>
                </c:pt>
                <c:pt idx="2">
                  <c:v>0.1792</c:v>
                </c:pt>
                <c:pt idx="3">
                  <c:v>0.10489999999999999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6A-4528-9517-3A75443C4D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5058304"/>
        <c:axId val="195110400"/>
      </c:barChart>
      <c:catAx>
        <c:axId val="1950583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5110400"/>
        <c:crosses val="autoZero"/>
        <c:auto val="1"/>
        <c:lblAlgn val="ctr"/>
        <c:lblOffset val="300"/>
        <c:noMultiLvlLbl val="0"/>
      </c:catAx>
      <c:valAx>
        <c:axId val="195110400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5058304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1. Helt oviktigt [1]</c:v>
                </c:pt>
              </c:strCache>
            </c:strRef>
          </c:tx>
          <c:spPr>
            <a:solidFill>
              <a:srgbClr val="EB4F3E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Ges möjlighet att bete sig naturligt</c:v>
                </c:pt>
                <c:pt idx="1">
                  <c:v>Hålls lösgående och inte t.ex. är bundna eller fasthållna med galler</c:v>
                </c:pt>
                <c:pt idx="2">
                  <c:v>Får vistas utomhus (t.ex. mjölkkor som går ute på sommaren)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1.2500000000000001E-2</c:v>
                </c:pt>
                <c:pt idx="1">
                  <c:v>9.2999999999999992E-3</c:v>
                </c:pt>
                <c:pt idx="2">
                  <c:v>1.2999999999999999E-2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E0-45B6-95E1-A7F53A8E2AD5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 [2]</c:v>
                </c:pt>
              </c:strCache>
            </c:strRef>
          </c:tx>
          <c:spPr>
            <a:solidFill>
              <a:srgbClr val="FF6352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Ges möjlighet att bete sig naturligt</c:v>
                </c:pt>
                <c:pt idx="1">
                  <c:v>Hålls lösgående och inte t.ex. är bundna eller fasthållna med galler</c:v>
                </c:pt>
                <c:pt idx="2">
                  <c:v>Får vistas utomhus (t.ex. mjölkkor som går ute på sommaren)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2.8299999999999999E-2</c:v>
                </c:pt>
                <c:pt idx="1">
                  <c:v>3.04E-2</c:v>
                </c:pt>
                <c:pt idx="2">
                  <c:v>2.1899999999999999E-2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E0-45B6-95E1-A7F53A8E2AD5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3. [3]</c:v>
                </c:pt>
              </c:strCache>
            </c:strRef>
          </c:tx>
          <c:spPr>
            <a:solidFill>
              <a:srgbClr val="B6B0C4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Ges möjlighet att bete sig naturligt</c:v>
                </c:pt>
                <c:pt idx="1">
                  <c:v>Hålls lösgående och inte t.ex. är bundna eller fasthållna med galler</c:v>
                </c:pt>
                <c:pt idx="2">
                  <c:v>Får vistas utomhus (t.ex. mjölkkor som går ute på sommaren)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0.15620000000000001</c:v>
                </c:pt>
                <c:pt idx="1">
                  <c:v>0.14399999999999999</c:v>
                </c:pt>
                <c:pt idx="2">
                  <c:v>0.126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E0-45B6-95E1-A7F53A8E2AD5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4. [4]</c:v>
                </c:pt>
              </c:strCache>
            </c:strRef>
          </c:tx>
          <c:spPr>
            <a:solidFill>
              <a:srgbClr val="00B7B4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Ges möjlighet att bete sig naturligt</c:v>
                </c:pt>
                <c:pt idx="1">
                  <c:v>Hålls lösgående och inte t.ex. är bundna eller fasthållna med galler</c:v>
                </c:pt>
                <c:pt idx="2">
                  <c:v>Får vistas utomhus (t.ex. mjölkkor som går ute på sommaren)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0.25750000000000001</c:v>
                </c:pt>
                <c:pt idx="1">
                  <c:v>0.2487</c:v>
                </c:pt>
                <c:pt idx="2">
                  <c:v>0.22550000000000001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BE0-45B6-95E1-A7F53A8E2AD5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5. Mycket viktigt [5]</c:v>
                </c:pt>
              </c:strCache>
            </c:strRef>
          </c:tx>
          <c:spPr>
            <a:solidFill>
              <a:srgbClr val="00A3A0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Ges möjlighet att bete sig naturligt</c:v>
                </c:pt>
                <c:pt idx="1">
                  <c:v>Hålls lösgående och inte t.ex. är bundna eller fasthållna med galler</c:v>
                </c:pt>
                <c:pt idx="2">
                  <c:v>Får vistas utomhus (t.ex. mjölkkor som går ute på sommaren)</c:v>
                </c:pt>
              </c:strCache>
            </c:strRef>
          </c:cat>
          <c:val>
            <c:numRef>
              <c:f>Sheet1!$F$2:$F$4</c:f>
              <c:numCache>
                <c:formatCode>0.00%</c:formatCode>
                <c:ptCount val="3"/>
                <c:pt idx="0">
                  <c:v>0.54559999999999997</c:v>
                </c:pt>
                <c:pt idx="1">
                  <c:v>0.56769999999999998</c:v>
                </c:pt>
                <c:pt idx="2">
                  <c:v>0.61360000000000003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E0-45B6-95E1-A7F53A8E2AD5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95809280"/>
        <c:axId val="195810816"/>
      </c:barChart>
      <c:catAx>
        <c:axId val="1958092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5810816"/>
        <c:crosses val="autoZero"/>
        <c:auto val="1"/>
        <c:lblAlgn val="ctr"/>
        <c:lblOffset val="300"/>
        <c:noMultiLvlLbl val="0"/>
      </c:catAx>
      <c:valAx>
        <c:axId val="19581081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low"/>
        <c:crossAx val="195809280"/>
        <c:crosses val="autoZero"/>
        <c:crossBetween val="between"/>
        <c:majorUnit val="0.1"/>
      </c:valAx>
    </c:plotArea>
    <c:legend>
      <c:legendPos val="b"/>
      <c:overlay val="0"/>
      <c:txPr>
        <a:bodyPr/>
        <a:lstStyle/>
        <a:p>
          <a:pPr>
            <a:defRPr sz="1200" b="0" i="0" u="none">
              <a:solidFill>
                <a:srgbClr val="595959"/>
              </a:solidFill>
              <a:latin typeface="Arial"/>
            </a:defRPr>
          </a:pPr>
          <a:endParaRPr lang="sv-SE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1.2500000000000001E-2</c:v>
                </c:pt>
                <c:pt idx="1">
                  <c:v>2.8299999999999999E-2</c:v>
                </c:pt>
                <c:pt idx="2">
                  <c:v>0.15620000000000001</c:v>
                </c:pt>
                <c:pt idx="3">
                  <c:v>0.25750000000000001</c:v>
                </c:pt>
                <c:pt idx="4">
                  <c:v>0.54559999999999997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75-42F7-99E9-0A76EAD743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5713664"/>
        <c:axId val="195720704"/>
      </c:barChart>
      <c:catAx>
        <c:axId val="1957136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5720704"/>
        <c:crosses val="autoZero"/>
        <c:auto val="1"/>
        <c:lblAlgn val="ctr"/>
        <c:lblOffset val="300"/>
        <c:noMultiLvlLbl val="0"/>
      </c:catAx>
      <c:valAx>
        <c:axId val="195720704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5713664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9.2999999999999992E-3</c:v>
                </c:pt>
                <c:pt idx="1">
                  <c:v>3.04E-2</c:v>
                </c:pt>
                <c:pt idx="2">
                  <c:v>0.14399999999999999</c:v>
                </c:pt>
                <c:pt idx="3">
                  <c:v>0.2487</c:v>
                </c:pt>
                <c:pt idx="4">
                  <c:v>0.56769999999999998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AF-4C33-9B16-83E7DD5A487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5734144"/>
        <c:axId val="195917312"/>
      </c:barChart>
      <c:catAx>
        <c:axId val="19573414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5917312"/>
        <c:crosses val="autoZero"/>
        <c:auto val="1"/>
        <c:lblAlgn val="ctr"/>
        <c:lblOffset val="300"/>
        <c:noMultiLvlLbl val="0"/>
      </c:catAx>
      <c:valAx>
        <c:axId val="195917312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5734144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1.2999999999999999E-2</c:v>
                </c:pt>
                <c:pt idx="1">
                  <c:v>2.1899999999999999E-2</c:v>
                </c:pt>
                <c:pt idx="2">
                  <c:v>0.126</c:v>
                </c:pt>
                <c:pt idx="3">
                  <c:v>0.22550000000000001</c:v>
                </c:pt>
                <c:pt idx="4">
                  <c:v>0.61360000000000003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2B-4F45-9CD3-5F77F97E29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5840640"/>
        <c:axId val="195847680"/>
      </c:barChart>
      <c:catAx>
        <c:axId val="1958406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5847680"/>
        <c:crosses val="autoZero"/>
        <c:auto val="1"/>
        <c:lblAlgn val="ctr"/>
        <c:lblOffset val="300"/>
        <c:noMultiLvlLbl val="0"/>
      </c:catAx>
      <c:valAx>
        <c:axId val="195847680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5840640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1. Helt oviktigt [1]</c:v>
                </c:pt>
              </c:strCache>
            </c:strRef>
          </c:tx>
          <c:spPr>
            <a:solidFill>
              <a:srgbClr val="EB4F3E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Kött</c:v>
                </c:pt>
                <c:pt idx="1">
                  <c:v>Ägg</c:v>
                </c:pt>
                <c:pt idx="2">
                  <c:v>Mejeriprodukter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1.04E-2</c:v>
                </c:pt>
                <c:pt idx="1">
                  <c:v>2.0899999999999998E-2</c:v>
                </c:pt>
                <c:pt idx="2">
                  <c:v>1.78E-2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C9-4278-8DC7-FE42CA80D69A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 [2]</c:v>
                </c:pt>
              </c:strCache>
            </c:strRef>
          </c:tx>
          <c:spPr>
            <a:solidFill>
              <a:srgbClr val="FF6352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Kött</c:v>
                </c:pt>
                <c:pt idx="1">
                  <c:v>Ägg</c:v>
                </c:pt>
                <c:pt idx="2">
                  <c:v>Mejeriprodukter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1.95E-2</c:v>
                </c:pt>
                <c:pt idx="1">
                  <c:v>2.7300000000000001E-2</c:v>
                </c:pt>
                <c:pt idx="2">
                  <c:v>2.47E-2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C9-4278-8DC7-FE42CA80D69A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3. [3]</c:v>
                </c:pt>
              </c:strCache>
            </c:strRef>
          </c:tx>
          <c:spPr>
            <a:solidFill>
              <a:srgbClr val="B6B0C4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Kött</c:v>
                </c:pt>
                <c:pt idx="1">
                  <c:v>Ägg</c:v>
                </c:pt>
                <c:pt idx="2">
                  <c:v>Mejeriprodukter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0.1124</c:v>
                </c:pt>
                <c:pt idx="1">
                  <c:v>0.1202</c:v>
                </c:pt>
                <c:pt idx="2">
                  <c:v>0.1341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3C9-4278-8DC7-FE42CA80D69A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4. [4]</c:v>
                </c:pt>
              </c:strCache>
            </c:strRef>
          </c:tx>
          <c:spPr>
            <a:solidFill>
              <a:srgbClr val="00B7B4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Kött</c:v>
                </c:pt>
                <c:pt idx="1">
                  <c:v>Ägg</c:v>
                </c:pt>
                <c:pt idx="2">
                  <c:v>Mejeriprodukter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0.2233</c:v>
                </c:pt>
                <c:pt idx="1">
                  <c:v>0.25280000000000002</c:v>
                </c:pt>
                <c:pt idx="2">
                  <c:v>0.26200000000000001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3C9-4278-8DC7-FE42CA80D69A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5. Mycket viktigt [5]</c:v>
                </c:pt>
              </c:strCache>
            </c:strRef>
          </c:tx>
          <c:spPr>
            <a:solidFill>
              <a:srgbClr val="00A3A0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Kött</c:v>
                </c:pt>
                <c:pt idx="1">
                  <c:v>Ägg</c:v>
                </c:pt>
                <c:pt idx="2">
                  <c:v>Mejeriprodukter</c:v>
                </c:pt>
              </c:strCache>
            </c:strRef>
          </c:cat>
          <c:val>
            <c:numRef>
              <c:f>Sheet1!$F$2:$F$4</c:f>
              <c:numCache>
                <c:formatCode>0.00%</c:formatCode>
                <c:ptCount val="3"/>
                <c:pt idx="0">
                  <c:v>0.58040000000000003</c:v>
                </c:pt>
                <c:pt idx="1">
                  <c:v>0.5575</c:v>
                </c:pt>
                <c:pt idx="2">
                  <c:v>0.53549999999999998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3C9-4278-8DC7-FE42CA80D69A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Handlar ej denna typ av produkter</c:v>
                </c:pt>
              </c:strCache>
            </c:strRef>
          </c:tx>
          <c:spPr>
            <a:solidFill>
              <a:srgbClr val="D9D9D9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Kött</c:v>
                </c:pt>
                <c:pt idx="1">
                  <c:v>Ägg</c:v>
                </c:pt>
                <c:pt idx="2">
                  <c:v>Mejeriprodukter</c:v>
                </c:pt>
              </c:strCache>
            </c:strRef>
          </c:cat>
          <c:val>
            <c:numRef>
              <c:f>Sheet1!$G$2:$G$4</c:f>
              <c:numCache>
                <c:formatCode>0.00%</c:formatCode>
                <c:ptCount val="3"/>
                <c:pt idx="0">
                  <c:v>5.3999999999999999E-2</c:v>
                </c:pt>
                <c:pt idx="1">
                  <c:v>2.1299999999999999E-2</c:v>
                </c:pt>
                <c:pt idx="2">
                  <c:v>2.5899999999999999E-2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3C9-4278-8DC7-FE42CA80D69A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35457792"/>
        <c:axId val="194249472"/>
      </c:barChart>
      <c:catAx>
        <c:axId val="1354577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249472"/>
        <c:crosses val="autoZero"/>
        <c:auto val="1"/>
        <c:lblAlgn val="ctr"/>
        <c:lblOffset val="300"/>
        <c:noMultiLvlLbl val="0"/>
      </c:catAx>
      <c:valAx>
        <c:axId val="19424947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low"/>
        <c:crossAx val="135457792"/>
        <c:crosses val="autoZero"/>
        <c:crossBetween val="between"/>
        <c:majorUnit val="0.1"/>
      </c:valAx>
    </c:plotArea>
    <c:legend>
      <c:legendPos val="b"/>
      <c:layout/>
      <c:overlay val="0"/>
      <c:txPr>
        <a:bodyPr/>
        <a:lstStyle/>
        <a:p>
          <a:pPr>
            <a:defRPr sz="1200" b="0" i="0" u="none">
              <a:solidFill>
                <a:srgbClr val="595959"/>
              </a:solidFill>
              <a:latin typeface="Arial"/>
            </a:defRPr>
          </a:pPr>
          <a:endParaRPr lang="sv-SE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Handlar ej denna typ av produkter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1.04E-2</c:v>
                </c:pt>
                <c:pt idx="1">
                  <c:v>1.95E-2</c:v>
                </c:pt>
                <c:pt idx="2">
                  <c:v>0.1124</c:v>
                </c:pt>
                <c:pt idx="3">
                  <c:v>0.2233</c:v>
                </c:pt>
                <c:pt idx="4">
                  <c:v>0.58040000000000003</c:v>
                </c:pt>
                <c:pt idx="5">
                  <c:v>5.3999999999999999E-2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56-44D5-9CDA-A5C36E08AB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4278912"/>
        <c:axId val="194290048"/>
      </c:barChart>
      <c:catAx>
        <c:axId val="1942789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290048"/>
        <c:crosses val="autoZero"/>
        <c:auto val="1"/>
        <c:lblAlgn val="ctr"/>
        <c:lblOffset val="300"/>
        <c:noMultiLvlLbl val="0"/>
      </c:catAx>
      <c:valAx>
        <c:axId val="194290048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4278912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Handlar ej denna typ av produkter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2.0899999999999998E-2</c:v>
                </c:pt>
                <c:pt idx="1">
                  <c:v>2.7300000000000001E-2</c:v>
                </c:pt>
                <c:pt idx="2">
                  <c:v>0.1202</c:v>
                </c:pt>
                <c:pt idx="3">
                  <c:v>0.25280000000000002</c:v>
                </c:pt>
                <c:pt idx="4">
                  <c:v>0.5575</c:v>
                </c:pt>
                <c:pt idx="5">
                  <c:v>2.1299999999999999E-2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70-4DF4-A818-94162C2CC3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3988096"/>
        <c:axId val="194052480"/>
      </c:barChart>
      <c:catAx>
        <c:axId val="193988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052480"/>
        <c:crosses val="autoZero"/>
        <c:auto val="1"/>
        <c:lblAlgn val="ctr"/>
        <c:lblOffset val="300"/>
        <c:noMultiLvlLbl val="0"/>
      </c:catAx>
      <c:valAx>
        <c:axId val="194052480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398809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Handlar ej denna typ av produkter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1.78E-2</c:v>
                </c:pt>
                <c:pt idx="1">
                  <c:v>2.47E-2</c:v>
                </c:pt>
                <c:pt idx="2">
                  <c:v>0.1341</c:v>
                </c:pt>
                <c:pt idx="3">
                  <c:v>0.26200000000000001</c:v>
                </c:pt>
                <c:pt idx="4">
                  <c:v>0.53549999999999998</c:v>
                </c:pt>
                <c:pt idx="5">
                  <c:v>2.5899999999999999E-2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93-46FB-AB76-AA010DF089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4069248"/>
        <c:axId val="194071936"/>
      </c:barChart>
      <c:catAx>
        <c:axId val="1940692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071936"/>
        <c:crosses val="autoZero"/>
        <c:auto val="1"/>
        <c:lblAlgn val="ctr"/>
        <c:lblOffset val="300"/>
        <c:noMultiLvlLbl val="0"/>
      </c:catAx>
      <c:valAx>
        <c:axId val="194071936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4069248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1. Helt oviktigt [1]</c:v>
                </c:pt>
              </c:strCache>
            </c:strRef>
          </c:tx>
          <c:spPr>
            <a:solidFill>
              <a:srgbClr val="EB4F3E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Lågt pris</c:v>
                </c:pt>
                <c:pt idx="1">
                  <c:v>Bra för miljön</c:v>
                </c:pt>
                <c:pt idx="2">
                  <c:v>Djuren har behandlats väl</c:v>
                </c:pt>
                <c:pt idx="3">
                  <c:v>Djuren har fått vistas utomhus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7.1900000000000006E-2</c:v>
                </c:pt>
                <c:pt idx="1">
                  <c:v>7.2499999999999995E-2</c:v>
                </c:pt>
                <c:pt idx="2">
                  <c:v>1.47E-2</c:v>
                </c:pt>
                <c:pt idx="3">
                  <c:v>2.5499999999999998E-2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14-47A9-9629-C5F03BC4B618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 [2]</c:v>
                </c:pt>
              </c:strCache>
            </c:strRef>
          </c:tx>
          <c:spPr>
            <a:solidFill>
              <a:srgbClr val="FF6352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Lågt pris</c:v>
                </c:pt>
                <c:pt idx="1">
                  <c:v>Bra för miljön</c:v>
                </c:pt>
                <c:pt idx="2">
                  <c:v>Djuren har behandlats väl</c:v>
                </c:pt>
                <c:pt idx="3">
                  <c:v>Djuren har fått vistas utomhus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0.1338</c:v>
                </c:pt>
                <c:pt idx="1">
                  <c:v>7.8100000000000003E-2</c:v>
                </c:pt>
                <c:pt idx="2">
                  <c:v>2.6100000000000002E-2</c:v>
                </c:pt>
                <c:pt idx="3">
                  <c:v>3.2399999999999998E-2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E14-47A9-9629-C5F03BC4B618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3. [3]</c:v>
                </c:pt>
              </c:strCache>
            </c:strRef>
          </c:tx>
          <c:spPr>
            <a:solidFill>
              <a:srgbClr val="B6B0C4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Lågt pris</c:v>
                </c:pt>
                <c:pt idx="1">
                  <c:v>Bra för miljön</c:v>
                </c:pt>
                <c:pt idx="2">
                  <c:v>Djuren har behandlats väl</c:v>
                </c:pt>
                <c:pt idx="3">
                  <c:v>Djuren har fått vistas utomhus</c:v>
                </c:pt>
              </c:strCache>
            </c:strRef>
          </c:cat>
          <c:val>
            <c:numRef>
              <c:f>Sheet1!$D$2:$D$5</c:f>
              <c:numCache>
                <c:formatCode>0.00%</c:formatCode>
                <c:ptCount val="4"/>
                <c:pt idx="0">
                  <c:v>0.32869999999999999</c:v>
                </c:pt>
                <c:pt idx="1">
                  <c:v>0.2369</c:v>
                </c:pt>
                <c:pt idx="2">
                  <c:v>0.1207</c:v>
                </c:pt>
                <c:pt idx="3">
                  <c:v>0.17660000000000001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E14-47A9-9629-C5F03BC4B618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4. [4]</c:v>
                </c:pt>
              </c:strCache>
            </c:strRef>
          </c:tx>
          <c:spPr>
            <a:solidFill>
              <a:srgbClr val="00B7B4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Lågt pris</c:v>
                </c:pt>
                <c:pt idx="1">
                  <c:v>Bra för miljön</c:v>
                </c:pt>
                <c:pt idx="2">
                  <c:v>Djuren har behandlats väl</c:v>
                </c:pt>
                <c:pt idx="3">
                  <c:v>Djuren har fått vistas utomhus</c:v>
                </c:pt>
              </c:strCache>
            </c:strRef>
          </c:cat>
          <c:val>
            <c:numRef>
              <c:f>Sheet1!$E$2:$E$5</c:f>
              <c:numCache>
                <c:formatCode>0.00%</c:formatCode>
                <c:ptCount val="4"/>
                <c:pt idx="0">
                  <c:v>0.23880000000000001</c:v>
                </c:pt>
                <c:pt idx="1">
                  <c:v>0.28960000000000002</c:v>
                </c:pt>
                <c:pt idx="2">
                  <c:v>0.22550000000000001</c:v>
                </c:pt>
                <c:pt idx="3">
                  <c:v>0.27779999999999999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E14-47A9-9629-C5F03BC4B618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5. Mycket viktigt [5]</c:v>
                </c:pt>
              </c:strCache>
            </c:strRef>
          </c:tx>
          <c:spPr>
            <a:solidFill>
              <a:srgbClr val="00A3A0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Lågt pris</c:v>
                </c:pt>
                <c:pt idx="1">
                  <c:v>Bra för miljön</c:v>
                </c:pt>
                <c:pt idx="2">
                  <c:v>Djuren har behandlats väl</c:v>
                </c:pt>
                <c:pt idx="3">
                  <c:v>Djuren har fått vistas utomhus</c:v>
                </c:pt>
              </c:strCache>
            </c:strRef>
          </c:cat>
          <c:val>
            <c:numRef>
              <c:f>Sheet1!$F$2:$F$5</c:f>
              <c:numCache>
                <c:formatCode>0.00%</c:formatCode>
                <c:ptCount val="4"/>
                <c:pt idx="0">
                  <c:v>0.20630000000000001</c:v>
                </c:pt>
                <c:pt idx="1">
                  <c:v>0.30080000000000001</c:v>
                </c:pt>
                <c:pt idx="2">
                  <c:v>0.59230000000000005</c:v>
                </c:pt>
                <c:pt idx="3">
                  <c:v>0.46360000000000001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E14-47A9-9629-C5F03BC4B618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Köper ej denna typ av produkter</c:v>
                </c:pt>
              </c:strCache>
            </c:strRef>
          </c:tx>
          <c:spPr>
            <a:solidFill>
              <a:srgbClr val="D9D9D9"/>
            </a:solidFill>
          </c:spPr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FFFFFF"/>
                    </a:solidFill>
                    <a:latin typeface="Arial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Lågt pris</c:v>
                </c:pt>
                <c:pt idx="1">
                  <c:v>Bra för miljön</c:v>
                </c:pt>
                <c:pt idx="2">
                  <c:v>Djuren har behandlats väl</c:v>
                </c:pt>
                <c:pt idx="3">
                  <c:v>Djuren har fått vistas utomhus</c:v>
                </c:pt>
              </c:strCache>
            </c:strRef>
          </c:cat>
          <c:val>
            <c:numRef>
              <c:f>Sheet1!$G$2:$G$5</c:f>
              <c:numCache>
                <c:formatCode>0.00%</c:formatCode>
                <c:ptCount val="4"/>
                <c:pt idx="0">
                  <c:v>2.06E-2</c:v>
                </c:pt>
                <c:pt idx="1">
                  <c:v>2.2100000000000002E-2</c:v>
                </c:pt>
                <c:pt idx="2">
                  <c:v>2.06E-2</c:v>
                </c:pt>
                <c:pt idx="3">
                  <c:v>2.4E-2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E14-47A9-9629-C5F03BC4B618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94203648"/>
        <c:axId val="194205184"/>
      </c:barChart>
      <c:catAx>
        <c:axId val="1942036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205184"/>
        <c:crosses val="autoZero"/>
        <c:auto val="1"/>
        <c:lblAlgn val="ctr"/>
        <c:lblOffset val="300"/>
        <c:noMultiLvlLbl val="0"/>
      </c:catAx>
      <c:valAx>
        <c:axId val="19420518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low"/>
        <c:crossAx val="194203648"/>
        <c:crosses val="autoZero"/>
        <c:crossBetween val="between"/>
        <c:majorUnit val="0.1"/>
      </c:valAx>
    </c:plotArea>
    <c:legend>
      <c:legendPos val="b"/>
      <c:layout/>
      <c:overlay val="0"/>
      <c:txPr>
        <a:bodyPr/>
        <a:lstStyle/>
        <a:p>
          <a:pPr>
            <a:defRPr sz="1200" b="0" i="0" u="none">
              <a:solidFill>
                <a:srgbClr val="595959"/>
              </a:solidFill>
              <a:latin typeface="Arial"/>
            </a:defRPr>
          </a:pPr>
          <a:endParaRPr lang="sv-SE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Köper ej denna typ av produkter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7.1900000000000006E-2</c:v>
                </c:pt>
                <c:pt idx="1">
                  <c:v>0.1338</c:v>
                </c:pt>
                <c:pt idx="2">
                  <c:v>0.32869999999999999</c:v>
                </c:pt>
                <c:pt idx="3">
                  <c:v>0.23880000000000001</c:v>
                </c:pt>
                <c:pt idx="4">
                  <c:v>0.20630000000000001</c:v>
                </c:pt>
                <c:pt idx="5">
                  <c:v>2.06E-2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D6-4DA8-B93C-1E08BC6BFF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4218624"/>
        <c:axId val="194590208"/>
      </c:barChart>
      <c:catAx>
        <c:axId val="1942186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590208"/>
        <c:crosses val="autoZero"/>
        <c:auto val="1"/>
        <c:lblAlgn val="ctr"/>
        <c:lblOffset val="300"/>
        <c:noMultiLvlLbl val="0"/>
      </c:catAx>
      <c:valAx>
        <c:axId val="194590208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4218624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(n=1007)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1. Helt oviktigt [1]</c:v>
                </c:pt>
                <c:pt idx="1">
                  <c:v>2. [2]</c:v>
                </c:pt>
                <c:pt idx="2">
                  <c:v>3. [3]</c:v>
                </c:pt>
                <c:pt idx="3">
                  <c:v>4. [4]</c:v>
                </c:pt>
                <c:pt idx="4">
                  <c:v>5. Mycket viktigt [5]</c:v>
                </c:pt>
                <c:pt idx="5">
                  <c:v>Köper ej denna typ av produkter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7.2499999999999995E-2</c:v>
                </c:pt>
                <c:pt idx="1">
                  <c:v>7.8100000000000003E-2</c:v>
                </c:pt>
                <c:pt idx="2">
                  <c:v>0.2369</c:v>
                </c:pt>
                <c:pt idx="3">
                  <c:v>0.28960000000000002</c:v>
                </c:pt>
                <c:pt idx="4">
                  <c:v>0.30080000000000001</c:v>
                </c:pt>
                <c:pt idx="5">
                  <c:v>2.2100000000000002E-2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D8-4EC7-994B-23439B5BF9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194636032"/>
        <c:axId val="194638976"/>
      </c:barChart>
      <c:catAx>
        <c:axId val="1946360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lstStyle/>
          <a:p>
            <a:pPr algn="r">
              <a:defRPr sz="1200" b="0" i="0" u="none">
                <a:solidFill>
                  <a:srgbClr val="595959"/>
                </a:solidFill>
                <a:latin typeface="Arial"/>
              </a:defRPr>
            </a:pPr>
            <a:endParaRPr lang="sv-SE"/>
          </a:p>
        </c:txPr>
        <c:crossAx val="194638976"/>
        <c:crosses val="autoZero"/>
        <c:auto val="1"/>
        <c:lblAlgn val="ctr"/>
        <c:lblOffset val="300"/>
        <c:noMultiLvlLbl val="0"/>
      </c:catAx>
      <c:valAx>
        <c:axId val="194638976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194636032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474F6-0813-4E9E-BD01-DD98AB917DB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45997-05F8-4CAF-948E-9C18C89C6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63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175" y="117475"/>
            <a:ext cx="2489200" cy="1401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860288" y="117089"/>
            <a:ext cx="3808141" cy="14019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73C71-BADA-7840-A739-1AAC7105DD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031" y="2018371"/>
            <a:ext cx="599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SUPPORTING INFORMATION: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28239" y="2387703"/>
            <a:ext cx="654019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31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_Chart_No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777600" y="649224"/>
            <a:ext cx="106344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Single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C064ABC-A369-40DC-AFD7-DAFE214F6FC9}"/>
              </a:ext>
            </a:extLst>
          </p:cNvPr>
          <p:cNvSpPr txBox="1"/>
          <p:nvPr userDrawn="1"/>
        </p:nvSpPr>
        <p:spPr>
          <a:xfrm>
            <a:off x="10767600" y="6357600"/>
            <a:ext cx="58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0DD853-94CF-4C3A-8B69-2873DA479D58}" type="slidenum">
              <a:rPr lang="en-GB" sz="1000" smtClean="0">
                <a:solidFill>
                  <a:srgbClr val="332C41">
                    <a:alpha val="40000"/>
                  </a:srgbClr>
                </a:solidFill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da-DK" sz="1000" b="0" dirty="0" err="1">
              <a:solidFill>
                <a:srgbClr val="332C41">
                  <a:alpha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3357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_Char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777600" y="649224"/>
            <a:ext cx="106344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Single Chart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C0F231C-2BA0-4C9B-BD8E-C7FED3C7CB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7875" y="1204913"/>
            <a:ext cx="10634663" cy="3952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GB" noProof="0"/>
              <a:t>Insert Subtitle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80E5407-1274-40F1-A486-C506429DA717}"/>
              </a:ext>
            </a:extLst>
          </p:cNvPr>
          <p:cNvSpPr txBox="1"/>
          <p:nvPr userDrawn="1"/>
        </p:nvSpPr>
        <p:spPr>
          <a:xfrm>
            <a:off x="10767600" y="6357600"/>
            <a:ext cx="58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0DD853-94CF-4C3A-8B69-2873DA479D58}" type="slidenum">
              <a:rPr lang="en-GB" sz="1000" smtClean="0">
                <a:solidFill>
                  <a:srgbClr val="332C41">
                    <a:alpha val="40000"/>
                  </a:srgbClr>
                </a:solidFill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da-DK" sz="1000" b="0" dirty="0" err="1">
              <a:solidFill>
                <a:srgbClr val="332C41">
                  <a:alpha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9668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 -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5D9808CD-5210-3F4A-AA23-FC304081FF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3858" y="6064"/>
            <a:ext cx="4771571" cy="6858000"/>
          </a:xfrm>
          <a:prstGeom prst="rect">
            <a:avLst/>
          </a:prstGeom>
        </p:spPr>
      </p:pic>
      <p:sp>
        <p:nvSpPr>
          <p:cNvPr id="2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889799" y="1543288"/>
            <a:ext cx="8160001" cy="36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800">
                <a:solidFill>
                  <a:srgbClr val="332C41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Tuesday, 16 April 2019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CA0EC70-9AE3-D149-9A28-F04398396A8B}"/>
              </a:ext>
            </a:extLst>
          </p:cNvPr>
          <p:cNvSpPr txBox="1"/>
          <p:nvPr userDrawn="1"/>
        </p:nvSpPr>
        <p:spPr>
          <a:xfrm>
            <a:off x="4722471" y="26274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xmlns="" id="{44D6EFC6-ADA4-5D43-80B0-3BFC5EF96E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0530" y="3517066"/>
            <a:ext cx="8160000" cy="369332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1800">
                <a:solidFill>
                  <a:srgbClr val="332C41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Further Information</a:t>
            </a: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xmlns="" id="{3EB61425-7076-7940-8CB4-73E10E0A08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9799" y="1903288"/>
            <a:ext cx="8160001" cy="1543288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Internal/Sales Presentation on two lines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530" y="5022000"/>
            <a:ext cx="2029968" cy="47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0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- Section -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C18F50F6-6581-AC4A-B5FB-9EE2E0DAE98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9995A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6CEC0F2A-841F-FF4E-AC37-657B160356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- Default</a:t>
            </a:r>
          </a:p>
        </p:txBody>
      </p:sp>
    </p:spTree>
    <p:extLst>
      <p:ext uri="{BB962C8B-B14F-4D97-AF65-F5344CB8AC3E}">
        <p14:creationId xmlns:p14="http://schemas.microsoft.com/office/powerpoint/2010/main" val="261504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- Section - Violet">
    <p:bg>
      <p:bgPr>
        <a:solidFill>
          <a:srgbClr val="7C64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xmlns="" id="{F2EE904E-AD28-B644-95C2-A4D346164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BEB2E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F9326F20-F448-2348-96F8-968376BA6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(Arial 32pt / Bold)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78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- Section - Orchid">
    <p:bg>
      <p:bgPr>
        <a:solidFill>
          <a:srgbClr val="DC4C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F2EE904E-AD28-B644-95C2-A4D346164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EEA6C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F9326F20-F448-2348-96F8-968376BA6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(Arial 32pt / Bold)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804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- Section - Purple">
    <p:bg>
      <p:bgPr>
        <a:solidFill>
          <a:srgbClr val="9A4D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F2EE904E-AD28-B644-95C2-A4D346164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CDA6D8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F9326F20-F448-2348-96F8-968376BA6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(Arial 32pt / Bold)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1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- QuoteWithLogo - Orchid">
    <p:bg>
      <p:bgPr>
        <a:solidFill>
          <a:srgbClr val="DC4C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1B74707B-30C1-4448-8574-031B099619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720000"/>
            <a:ext cx="9910800" cy="1077218"/>
          </a:xfrm>
          <a:prstGeom prst="rect">
            <a:avLst/>
          </a:prstGeom>
        </p:spPr>
        <p:txBody>
          <a:bodyPr anchor="t">
            <a:spAutoFit/>
          </a:bodyPr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title – Arial 64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5327832"/>
            <a:ext cx="2039112" cy="47511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777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be">
    <p:bg>
      <p:bgPr>
        <a:solidFill>
          <a:srgbClr val="432B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771D847-920F-E34B-8002-F0DA7CF9FB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CA0EC70-9AE3-D149-9A28-F04398396A8B}"/>
              </a:ext>
            </a:extLst>
          </p:cNvPr>
          <p:cNvSpPr txBox="1"/>
          <p:nvPr userDrawn="1"/>
        </p:nvSpPr>
        <p:spPr>
          <a:xfrm>
            <a:off x="4722471" y="26274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3294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40" y="6047681"/>
            <a:ext cx="1188720" cy="2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5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1" r:id="rId2"/>
    <p:sldLayoutId id="2147483750" r:id="rId3"/>
    <p:sldLayoutId id="2147483769" r:id="rId4"/>
    <p:sldLayoutId id="2147483770" r:id="rId5"/>
    <p:sldLayoutId id="2147483771" r:id="rId6"/>
    <p:sldLayoutId id="2147483772" r:id="rId7"/>
    <p:sldLayoutId id="2147483774" r:id="rId8"/>
    <p:sldLayoutId id="2147483779" r:id="rId9"/>
  </p:sldLayoutIdLst>
  <p:hf sldNum="0"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Arial"/>
        <a:buNone/>
        <a:defRPr sz="2400" kern="1200">
          <a:solidFill>
            <a:schemeClr val="tx2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50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20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05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90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539">
          <p15:clr>
            <a:srgbClr val="F26B43"/>
          </p15:clr>
        </p15:guide>
        <p15:guide id="2" orient="horz" pos="404">
          <p15:clr>
            <a:srgbClr val="F26B43"/>
          </p15:clr>
        </p15:guide>
        <p15:guide id="3" orient="horz" pos="4181">
          <p15:clr>
            <a:srgbClr val="F26B43"/>
          </p15:clr>
        </p15:guide>
        <p15:guide id="4" pos="139">
          <p15:clr>
            <a:srgbClr val="F26B43"/>
          </p15:clr>
        </p15:guide>
        <p15:guide id="5" orient="horz" pos="4005">
          <p15:clr>
            <a:srgbClr val="F26B43"/>
          </p15:clr>
        </p15:guide>
        <p15:guide id="6" orient="horz" pos="625">
          <p15:clr>
            <a:srgbClr val="F26B43"/>
          </p15:clr>
        </p15:guide>
        <p15:guide id="7" orient="horz" pos="1080">
          <p15:clr>
            <a:srgbClr val="F26B43"/>
          </p15:clr>
        </p15:guide>
        <p15:guide id="8" orient="horz" pos="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body" sz="quarter" idx="12"/>
          </p:nvPr>
        </p:nvSpPr>
        <p:spPr>
          <a:xfrm>
            <a:off x="1870530" y="3517066"/>
            <a:ext cx="8160000" cy="646331"/>
          </a:xfrm>
        </p:spPr>
        <p:txBody>
          <a:bodyPr/>
          <a:lstStyle/>
          <a:p>
            <a:r>
              <a:rPr lang="sv-SE" dirty="0"/>
              <a:t>Genomförd av YouGov på vägnar av World Animal Protection Sverige</a:t>
            </a:r>
          </a:p>
          <a:p>
            <a:r>
              <a:rPr lang="sv-SE"/>
              <a:t>Fältperiod: 17 - 19-02-2021</a:t>
            </a:r>
            <a:endParaRPr lang="da-DK" dirty="0"/>
          </a:p>
        </p:txBody>
      </p:sp>
      <p:sp>
        <p:nvSpPr>
          <p:cNvPr id="4" name="Report Title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PR-</a:t>
            </a:r>
            <a:r>
              <a:rPr lang="en-US" dirty="0" err="1" smtClean="0"/>
              <a:t>mätning</a:t>
            </a:r>
            <a:r>
              <a:rPr lang="en-US" dirty="0" smtClean="0"/>
              <a:t> </a:t>
            </a:r>
            <a:r>
              <a:rPr lang="en-US" dirty="0"/>
              <a:t>Animaliska livsmedel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3627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viktiga är följande faktorer när du gör dina val av animaliska livsmedel i livsmedelsbutiken? - Bra för miljön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viktiga är följande faktorer när du gör dina val av animaliska livsmedel i livsmedelsbutiken? - Djuren har behandlats väl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viktiga är följande faktorer när du gör dina val av animaliska livsmedel i livsmedelsbutiken? - Djuren har fått vistas utomhus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874800" y="1764540"/>
          <a:ext cx="1418400" cy="414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>
                        <a:defRPr sz="9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Net: Topbox [4-5]</a:t>
                      </a:r>
                    </a:p>
                  </a:txBody>
                  <a:tcPr marL="36000" marR="36000" marT="36000" marB="360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9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Medelvärde</a:t>
                      </a:r>
                    </a:p>
                  </a:txBody>
                  <a:tcPr marL="36000" marR="36000" marT="36000" marB="3600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77512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79%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4,34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77512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81%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4,43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77512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69%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4,01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viktiga är följande faktorer för din vilja att köpa svenska animaliska livsmedel jämfört med animaliska livsmedel som producerats i andra länder?</a:t>
            </a:r>
            <a:endParaRPr sz="1200" b="1" i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760400"/>
          <a:ext cx="92160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viktiga är följande faktorer för din vilja att köpa svenska animaliska livsmedel jämfört med animaliska livsmedel som producerats i andra länder? - Djuren behandlas bättre i Sverige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viktiga är följande faktorer för din vilja att köpa svenska animaliska livsmedel jämfört med animaliska livsmedel som producerats i andra länder? - Mindre antibiotikaanvändning i Sverige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viktiga är följande faktorer för din vilja att köpa svenska animaliska livsmedel jämfört med animaliska livsmedel som producerats i andra länder? - Strängare miljökrav i Sverige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Skulle du vilja få mer information om hur djuren har det inom den svenska livsmedelsproduktionen genom en märkning på förpackningen som exempelvis visar om djuren vistats ute?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Skulle du köpa svenska animaliska livsmedel i samma utsträckning som idag även om djuren behandlades på samma sätt som i övriga EU-länder?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ställer du dig till följande fyra alternativ? Skulle du vara beredd att betala lite mer för animaliska livsmedel givet följande förutsättningar: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I vilken utsträckning prioriterar du svenska varor när du handlar animaliska livsmedel?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ställer du dig till följande fyra alternativ? Skulle du vara beredd att betala lite mer för animaliska livsmedel givet följande förutsättningar: - Svenskt ursprung där djuren har behandlats bättre än djur i andra länder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ställer du dig till följande fyra alternativ? Skulle du vara beredd att betala lite mer för animaliska livsmedel givet följande förutsättningar: - Svenskt ursprung men djuren har behandlats på samma sätt som i andra länder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ställer du dig till följande fyra alternativ? Skulle du vara beredd att betala lite mer för animaliska livsmedel givet följande förutsättningar: - Djuren har behandlats bättre, oavsett vilket land produkten kommer ifrån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100" b="1" i="0">
                <a:latin typeface="Arial"/>
              </a:rPr>
              <a:t>Hur ställer du dig till följande fyra alternativ? Skulle du vara beredd att betala lite mer för animaliska livsmedel givet följande förutsättningar: - Djuren har varit garanterade utevistelse (för t.ex. mjölkkor) oavsett vilket land produkten kommer ifrån</a:t>
            </a:r>
            <a:endParaRPr sz="11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874800" y="1764540"/>
          <a:ext cx="1418400" cy="414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>
                        <a:defRPr sz="9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Net: Topbox [4-5]</a:t>
                      </a:r>
                    </a:p>
                  </a:txBody>
                  <a:tcPr marL="36000" marR="36000" marT="36000" marB="360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9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Medelvärde</a:t>
                      </a:r>
                    </a:p>
                  </a:txBody>
                  <a:tcPr marL="36000" marR="36000" marT="36000" marB="3600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77512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80%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4,3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77512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82%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4,34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77512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84%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4,4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Enligt din uppfattning, hur viktigt tycker du att det är att djuren i den svenska livsmedelsproduktionen:</a:t>
            </a:r>
            <a:endParaRPr sz="1200" b="1" i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760400"/>
          <a:ext cx="92160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Enligt din uppfattning, hur viktigt tycker du att det är att djuren i den svenska livsmedelsproduktionen: - Ges möjlighet att bete sig naturligt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Enligt din uppfattning, hur viktigt tycker du att det är att djuren i den svenska livsmedelsproduktionen: - Hålls lösgående och inte t.ex. är bundna eller fasthållna med galler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Enligt din uppfattning, hur viktigt tycker du att det är att djuren i den svenska livsmedelsproduktionen: - Får vistas utomhus (t.ex. mjölkkor som går ute på sommaren)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Vi ber dig nu tänka på djuren i livsmedelsproduktion, det vill säga djur som föds upp inom lantbruket för att bli animaliska livsmedel.Vilken är din uppfattning om hur djuren i den svenska livsmedelsproduktionen har det?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874800" y="1764540"/>
          <a:ext cx="1418400" cy="414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>
                        <a:defRPr sz="9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Net: Topbox [4-5]</a:t>
                      </a:r>
                    </a:p>
                  </a:txBody>
                  <a:tcPr marL="36000" marR="36000" marT="36000" marB="360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9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Medelvärde</a:t>
                      </a:r>
                    </a:p>
                  </a:txBody>
                  <a:tcPr marL="36000" marR="36000" marT="36000" marB="3600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77512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80%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4,42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77512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81%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4,33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77512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80%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4,31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Om du tänker generellt på hur djuren har det i den svenska livsmedelsproduktionen. Hur viktigt är det för dig att djuren har behandlats väl när du köper följande typer av livsmedel?</a:t>
            </a:r>
            <a:endParaRPr sz="1200" b="1" i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760400"/>
          <a:ext cx="92160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Om du tänker generellt på hur djuren har det i den svenska livsmedelsproduktionen. Hur viktigt är det för dig att djuren har behandlats väl när du köper följande typer av livsmedel? - Kött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Om du tänker generellt på hur djuren har det i den svenska livsmedelsproduktionen. Hur viktigt är det för dig att djuren har behandlats väl när du köper följande typer av livsmedel? - Ägg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Om du tänker generellt på hur djuren har det i den svenska livsmedelsproduktionen. Hur viktigt är det för dig att djuren har behandlats väl när du köper följande typer av livsmedel? - Mejeriprodukter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874800" y="1610505"/>
          <a:ext cx="1418400" cy="414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>
                        <a:defRPr sz="9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Net: Topbox [4-5]</a:t>
                      </a:r>
                    </a:p>
                  </a:txBody>
                  <a:tcPr marL="36000" marR="36000" marT="36000" marB="3600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9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Medelvärde</a:t>
                      </a:r>
                    </a:p>
                  </a:txBody>
                  <a:tcPr marL="36000" marR="36000" marT="36000" marB="3600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3134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45%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3,38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3134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59%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3,68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3134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82%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4,38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3134"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74%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 b="0" i="0" u="none">
                          <a:solidFill>
                            <a:srgbClr val="595959"/>
                          </a:solidFill>
                          <a:latin typeface="Arial"/>
                        </a:defRPr>
                      </a:pPr>
                      <a:r>
                        <a:t>4,15</a:t>
                      </a:r>
                    </a:p>
                  </a:txBody>
                  <a:tcPr marL="36000" marR="36000" marT="36000" marB="3600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viktiga är följande faktorer när du gör dina val av animaliska livsmedel i livsmedelsbutiken?</a:t>
            </a:r>
            <a:endParaRPr sz="1200" b="1" i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760400"/>
          <a:ext cx="92160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PR-mätning </a:t>
            </a:r>
            <a:r>
              <a:rPr lang="sv-SE" dirty="0"/>
              <a:t>Animaliska livsmedel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5600" y="5868000"/>
            <a:ext cx="85320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1200" b="1" i="0">
                <a:latin typeface="Arial"/>
              </a:rPr>
              <a:t>Hur viktiga är följande faktorer när du gör dina val av animaliska livsmedel i livsmedelsbutiken? - Lågt pris</a:t>
            </a:r>
            <a:endParaRPr sz="1200" b="1" i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5600" y="6372000"/>
            <a:ext cx="85320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lang="sv-SE" sz="900" b="0" i="1">
                <a:latin typeface="Arial"/>
              </a:rPr>
              <a:t>Bas (1007)</a:t>
            </a:r>
            <a:endParaRPr sz="900" b="0" i="1">
              <a:latin typeface="Arial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777600" y="1760400"/>
          <a:ext cx="10634400" cy="41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1_YouGov Content">
  <a:themeElements>
    <a:clrScheme name="YouGov Colors 2020">
      <a:dk1>
        <a:srgbClr val="000000"/>
      </a:dk1>
      <a:lt1>
        <a:srgbClr val="FFFFFF"/>
      </a:lt1>
      <a:dk2>
        <a:srgbClr val="241D36"/>
      </a:dk2>
      <a:lt2>
        <a:srgbClr val="B3B5B3"/>
      </a:lt2>
      <a:accent1>
        <a:srgbClr val="7C64C3"/>
      </a:accent1>
      <a:accent2>
        <a:srgbClr val="F372A1"/>
      </a:accent2>
      <a:accent3>
        <a:srgbClr val="29CDCA"/>
      </a:accent3>
      <a:accent4>
        <a:srgbClr val="AE61C4"/>
      </a:accent4>
      <a:accent5>
        <a:srgbClr val="FF6352"/>
      </a:accent5>
      <a:accent6>
        <a:srgbClr val="00B7B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332C4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YouGov_PowerPoint_Template_2019_09_16.pptx" id="{883657CB-C8B7-4058-BBAC-C150D0376613}" vid="{C6CA93C2-A70E-4A33-B76F-4FE2E08B727C}"/>
    </a:ext>
  </a:extLst>
</a:theme>
</file>

<file path=ppt/theme/theme2.xml><?xml version="1.0" encoding="utf-8"?>
<a:theme xmlns:a="http://schemas.openxmlformats.org/drawingml/2006/main" name="Office Theme">
  <a:themeElements>
    <a:clrScheme name="YouGov Colors">
      <a:dk1>
        <a:srgbClr val="4D4C4D"/>
      </a:dk1>
      <a:lt1>
        <a:srgbClr val="B4B5B4"/>
      </a:lt1>
      <a:dk2>
        <a:srgbClr val="DA2C2D"/>
      </a:dk2>
      <a:lt2>
        <a:srgbClr val="B3B5B3"/>
      </a:lt2>
      <a:accent1>
        <a:srgbClr val="EC4079"/>
      </a:accent1>
      <a:accent2>
        <a:srgbClr val="9575CD"/>
      </a:accent2>
      <a:accent3>
        <a:srgbClr val="00BFA5"/>
      </a:accent3>
      <a:accent4>
        <a:srgbClr val="FFB74D"/>
      </a:accent4>
      <a:accent5>
        <a:srgbClr val="8797EB"/>
      </a:accent5>
      <a:accent6>
        <a:srgbClr val="B2E27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1C25B2EB94154F81FAACA6BCCC5044" ma:contentTypeVersion="6" ma:contentTypeDescription="Create a new document." ma:contentTypeScope="" ma:versionID="3f9022ff38ec3c76f99e840b99edfb70">
  <xsd:schema xmlns:xsd="http://www.w3.org/2001/XMLSchema" xmlns:xs="http://www.w3.org/2001/XMLSchema" xmlns:p="http://schemas.microsoft.com/office/2006/metadata/properties" xmlns:ns2="6f36741b-3850-4eb6-afdb-f5beecef32d0" xmlns:ns3="8930a641-2afd-460e-8824-9f401af09c5a" targetNamespace="http://schemas.microsoft.com/office/2006/metadata/properties" ma:root="true" ma:fieldsID="60003bbd253e53ae976499304c8d941b" ns2:_="" ns3:_="">
    <xsd:import namespace="6f36741b-3850-4eb6-afdb-f5beecef32d0"/>
    <xsd:import namespace="8930a641-2afd-460e-8824-9f401af09c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36741b-3850-4eb6-afdb-f5beecef32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0a641-2afd-460e-8824-9f401af09c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392F15-34EC-477E-9872-05883DDE173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6f36741b-3850-4eb6-afdb-f5beecef32d0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8930a641-2afd-460e-8824-9f401af09c5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403B19-7F99-40B4-B095-66BDC4059B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36741b-3850-4eb6-afdb-f5beecef32d0"/>
    <ds:schemaRef ds:uri="8930a641-2afd-460e-8824-9f401af09c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381671F-A02D-45BF-90A5-2252B811F9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995</Words>
  <Application>Microsoft Office PowerPoint</Application>
  <PresentationFormat>Anpassad</PresentationFormat>
  <Paragraphs>115</Paragraphs>
  <Slides>27</Slides>
  <Notes>0</Notes>
  <HiddenSlides>17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28" baseType="lpstr">
      <vt:lpstr>1_YouGov Content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  <vt:lpstr>PR-mätning Animaliska livsmedel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2020-10-29T21:46:53Z</dcterms:created>
  <dcterms:modified xsi:type="dcterms:W3CDTF">2021-03-03T05:43:59Z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0x010100E71C25B2EB94154F81FAACA6BCCC5044</vt:lpwstr>
  </property>
</Properties>
</file>