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268" r:id="rId3"/>
    <p:sldId id="270" r:id="rId4"/>
    <p:sldId id="262" r:id="rId5"/>
    <p:sldId id="292" r:id="rId6"/>
    <p:sldId id="291" r:id="rId7"/>
    <p:sldId id="290" r:id="rId8"/>
    <p:sldId id="293" r:id="rId9"/>
    <p:sldId id="272" r:id="rId10"/>
    <p:sldId id="294" r:id="rId11"/>
    <p:sldId id="275" r:id="rId12"/>
    <p:sldId id="289" r:id="rId13"/>
    <p:sldId id="286" r:id="rId14"/>
    <p:sldId id="288" r:id="rId15"/>
    <p:sldId id="276" r:id="rId16"/>
    <p:sldId id="283" r:id="rId17"/>
    <p:sldId id="284" r:id="rId18"/>
    <p:sldId id="278" r:id="rId19"/>
    <p:sldId id="280" r:id="rId20"/>
    <p:sldId id="279" r:id="rId21"/>
    <p:sldId id="285" r:id="rId2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22" autoAdjust="0"/>
  </p:normalViewPr>
  <p:slideViewPr>
    <p:cSldViewPr>
      <p:cViewPr>
        <p:scale>
          <a:sx n="81" d="100"/>
          <a:sy n="81" d="100"/>
        </p:scale>
        <p:origin x="-84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BBB71-6046-49F1-87BA-A7D891784D32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61B5-06E7-4E2D-B9A3-BF8510F16B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79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DC46-23BE-401E-A01F-83E0F4D5710E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6261-BD25-49F8-9421-904EED3919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01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Trafikljussymboliken</a:t>
            </a:r>
            <a:r>
              <a:rPr lang="sv-SE" baseline="0" dirty="0" smtClean="0"/>
              <a:t> är väl känd och använd i många sammanhang (även vetenskapligt studerat att detta funkar)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36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Trafikljussymbolerna används</a:t>
            </a:r>
            <a:r>
              <a:rPr lang="sv-SE" baseline="0" dirty="0" smtClean="0"/>
              <a:t> för att bedöma de befintliga varorna utifrån kriterier som ställs upp för de olika trafikljusen.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13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58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28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86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9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76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15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17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40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18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94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8AA2-743A-41F9-8C67-B2A7D7DB92F4}" type="datetimeFigureOut">
              <a:rPr lang="sv-SE" smtClean="0"/>
              <a:t>2013-02-18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1F0C-E311-4A97-B369-B8780D685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7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vikonsumenter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smtClean="0">
                <a:solidFill>
                  <a:schemeClr val="tx1"/>
                </a:solidFill>
              </a:rPr>
              <a:t>Föreningen </a:t>
            </a:r>
            <a:r>
              <a:rPr lang="sv-SE" sz="9600" b="1" dirty="0">
                <a:solidFill>
                  <a:schemeClr val="tx1"/>
                </a:solidFill>
              </a:rPr>
              <a:t>skall samla konsumenter som genom engagemang och kunskap </a:t>
            </a:r>
            <a:r>
              <a:rPr lang="sv-SE" sz="9600" b="1" dirty="0" smtClean="0">
                <a:solidFill>
                  <a:schemeClr val="tx1"/>
                </a:solidFill>
              </a:rPr>
              <a:t>vill </a:t>
            </a:r>
            <a:r>
              <a:rPr lang="sv-SE" sz="9600" b="1" dirty="0">
                <a:solidFill>
                  <a:schemeClr val="tx1"/>
                </a:solidFill>
              </a:rPr>
              <a:t>bidra till en förstärkning av konsumentmakten och ge dessa en möjlighet </a:t>
            </a:r>
            <a:r>
              <a:rPr lang="sv-SE" sz="9600" b="1" dirty="0" smtClean="0">
                <a:solidFill>
                  <a:schemeClr val="tx1"/>
                </a:solidFill>
              </a:rPr>
              <a:t>att </a:t>
            </a:r>
            <a:r>
              <a:rPr lang="sv-SE" sz="9600" b="1" dirty="0">
                <a:solidFill>
                  <a:schemeClr val="tx1"/>
                </a:solidFill>
              </a:rPr>
              <a:t>komma till </a:t>
            </a:r>
            <a:r>
              <a:rPr lang="sv-SE" sz="9600" b="1" dirty="0" smtClean="0">
                <a:solidFill>
                  <a:schemeClr val="tx1"/>
                </a:solidFill>
              </a:rPr>
              <a:t>tals</a:t>
            </a:r>
            <a:endParaRPr lang="sv-SE" sz="9600" b="1" dirty="0">
              <a:solidFill>
                <a:schemeClr val="tx1"/>
              </a:solidFill>
            </a:endParaRPr>
          </a:p>
          <a:p>
            <a:endParaRPr lang="sv-SE" sz="5100" b="1" dirty="0" smtClean="0"/>
          </a:p>
          <a:p>
            <a:r>
              <a:rPr lang="sv-SE" sz="9800" b="1" i="1" dirty="0" smtClean="0">
                <a:solidFill>
                  <a:schemeClr val="tx1"/>
                </a:solidFill>
                <a:latin typeface="Comic Sans MS" pitchFamily="66" charset="0"/>
              </a:rPr>
              <a:t>Prioriterade frågor</a:t>
            </a:r>
          </a:p>
          <a:p>
            <a:r>
              <a:rPr lang="sv-SE" sz="9800" b="1" i="1" dirty="0" smtClean="0">
                <a:solidFill>
                  <a:srgbClr val="FF0000"/>
                </a:solidFill>
                <a:latin typeface="Comic Sans MS" pitchFamily="66" charset="0"/>
              </a:rPr>
              <a:t>Minskad köttkonsumtion</a:t>
            </a:r>
          </a:p>
          <a:p>
            <a:r>
              <a:rPr lang="sv-SE" sz="9800" b="1" i="1" dirty="0" smtClean="0">
                <a:solidFill>
                  <a:srgbClr val="FF0000"/>
                </a:solidFill>
                <a:latin typeface="Comic Sans MS" pitchFamily="66" charset="0"/>
              </a:rPr>
              <a:t>Antibiotikaresistens</a:t>
            </a:r>
          </a:p>
          <a:p>
            <a:r>
              <a:rPr lang="sv-SE" sz="9800" b="1" i="1" dirty="0" smtClean="0">
                <a:solidFill>
                  <a:srgbClr val="FF0000"/>
                </a:solidFill>
                <a:latin typeface="Comic Sans MS" pitchFamily="66" charset="0"/>
              </a:rPr>
              <a:t>Offentliga måltiden</a:t>
            </a:r>
            <a:endParaRPr lang="sv-SE" sz="3600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hlinkClick r:id="rId2"/>
            </a:endParaRPr>
          </a:p>
          <a:p>
            <a:endParaRPr lang="sv-SE" sz="3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hlinkClick r:id="rId2"/>
            </a:endParaRPr>
          </a:p>
          <a:p>
            <a:endParaRPr lang="sv-SE" sz="12800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hlinkClick r:id="rId2"/>
            </a:endParaRPr>
          </a:p>
          <a:p>
            <a:r>
              <a:rPr lang="sv-SE" sz="1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hlinkClick r:id="rId2"/>
              </a:rPr>
              <a:t>www.vikonsumenter.org</a:t>
            </a:r>
            <a:endParaRPr lang="sv-SE" sz="12800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sv-SE" sz="3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2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lyckat exempel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26"/>
            <a:ext cx="9144000" cy="42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8245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Köttguiden – kloka val för miljö och djurvälfärd </a:t>
            </a:r>
          </a:p>
          <a:p>
            <a:pPr algn="l"/>
            <a:r>
              <a:rPr lang="sv-SE" sz="3600" b="1" i="1" dirty="0" smtClean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Klimat</a:t>
            </a:r>
            <a:b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- Biologisk mångfald</a:t>
            </a:r>
            <a:b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- Kemiska bekämpningsmedel </a:t>
            </a:r>
            <a:b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- Djurskydd och bete</a:t>
            </a:r>
            <a:b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rgbClr val="FF0000"/>
                </a:solidFill>
                <a:latin typeface="Comic Sans MS" pitchFamily="66" charset="0"/>
              </a:rPr>
              <a:t>Antibiotikaanvändningen en nyckelfråga </a:t>
            </a:r>
            <a:br>
              <a:rPr lang="sv-SE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rgbClr val="FF0000"/>
                </a:solidFill>
                <a:latin typeface="Comic Sans MS" pitchFamily="66" charset="0"/>
              </a:rPr>
              <a:t>Förankra – viktigt för att få genomslag</a:t>
            </a:r>
            <a:r>
              <a:rPr lang="sv-SE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sv-SE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sv-SE" sz="3600" b="1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3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71438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Försäljning av antibiotika i mg/PCU</a:t>
            </a:r>
            <a:endParaRPr lang="sv-SE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372475" cy="513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ruta 3"/>
          <p:cNvSpPr txBox="1"/>
          <p:nvPr/>
        </p:nvSpPr>
        <p:spPr>
          <a:xfrm>
            <a:off x="539552" y="9807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Figur 7 och tabell  5 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95080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Signaler som folk förstår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14525" r="-13021" b="-3851"/>
          <a:stretch/>
        </p:blipFill>
        <p:spPr>
          <a:xfrm>
            <a:off x="2157413" y="1943678"/>
            <a:ext cx="5935660" cy="46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1055499"/>
            <a:ext cx="9147181" cy="534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3600" b="1" i="1" dirty="0" smtClean="0">
                <a:solidFill>
                  <a:srgbClr val="FF0000"/>
                </a:solidFill>
                <a:latin typeface="Comic Sans MS" pitchFamily="66" charset="0"/>
              </a:rPr>
              <a:t>MINDRE – men bättre</a:t>
            </a: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2800" b="1" dirty="0">
                <a:solidFill>
                  <a:schemeClr val="tx1"/>
                </a:solidFill>
                <a:latin typeface="Comic Sans MS" pitchFamily="66" charset="0"/>
              </a:rPr>
              <a:t>U</a:t>
            </a:r>
            <a:r>
              <a:rPr lang="sv-SE" sz="2800" b="1" dirty="0" smtClean="0">
                <a:solidFill>
                  <a:schemeClr val="tx1"/>
                </a:solidFill>
                <a:latin typeface="Comic Sans MS" pitchFamily="66" charset="0"/>
              </a:rPr>
              <a:t>tmaning till Livsmedelsverket</a:t>
            </a:r>
          </a:p>
          <a:p>
            <a:pPr algn="l"/>
            <a:r>
              <a:rPr lang="sv-SE" b="1" i="1" dirty="0">
                <a:solidFill>
                  <a:srgbClr val="FF0000"/>
                </a:solidFill>
                <a:latin typeface="Comic Sans MS" pitchFamily="66" charset="0"/>
              </a:rPr>
              <a:t>Hur mycket är lagom?</a:t>
            </a:r>
          </a:p>
          <a:p>
            <a:pPr algn="l"/>
            <a:r>
              <a:rPr lang="sv-SE" sz="2800" b="1" dirty="0" smtClean="0">
                <a:solidFill>
                  <a:schemeClr val="tx1"/>
                </a:solidFill>
                <a:latin typeface="Comic Sans MS" pitchFamily="66" charset="0"/>
              </a:rPr>
              <a:t>Utmaning till</a:t>
            </a:r>
            <a:br>
              <a:rPr lang="sv-SE" sz="28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2800" b="1" dirty="0" smtClean="0">
                <a:solidFill>
                  <a:schemeClr val="tx1"/>
                </a:solidFill>
                <a:latin typeface="Comic Sans MS" pitchFamily="66" charset="0"/>
              </a:rPr>
              <a:t>Livsmedelsverket</a:t>
            </a:r>
            <a:endParaRPr lang="sv-SE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v-SE" sz="2800" b="1" dirty="0" smtClean="0">
                <a:solidFill>
                  <a:schemeClr val="tx1"/>
                </a:solidFill>
                <a:latin typeface="Comic Sans MS" pitchFamily="66" charset="0"/>
              </a:rPr>
              <a:t>Naturvårdsverket</a:t>
            </a:r>
            <a:br>
              <a:rPr lang="sv-SE" sz="28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2800" b="1" dirty="0" smtClean="0">
                <a:solidFill>
                  <a:schemeClr val="tx1"/>
                </a:solidFill>
                <a:latin typeface="Comic Sans MS" pitchFamily="66" charset="0"/>
              </a:rPr>
              <a:t>Jordbruksverket</a:t>
            </a:r>
          </a:p>
          <a:p>
            <a:pPr algn="l"/>
            <a:r>
              <a:rPr lang="sv-SE" b="1" i="1" dirty="0" smtClean="0">
                <a:solidFill>
                  <a:srgbClr val="FF0000"/>
                </a:solidFill>
                <a:latin typeface="Comic Sans MS" pitchFamily="66" charset="0"/>
              </a:rPr>
              <a:t>Utforma ett gemensamt budskap kring minskad köttkonsumtion</a:t>
            </a:r>
          </a:p>
          <a:p>
            <a:pPr algn="l"/>
            <a:endParaRPr lang="sv-SE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sv-SE" sz="36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0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3600" b="1" i="1" dirty="0" smtClean="0">
                <a:solidFill>
                  <a:srgbClr val="FF0000"/>
                </a:solidFill>
                <a:latin typeface="Comic Sans MS" pitchFamily="66" charset="0"/>
              </a:rPr>
              <a:t>MINDRE – men bättre</a:t>
            </a: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b="1" dirty="0" smtClean="0">
                <a:solidFill>
                  <a:schemeClr val="tx1"/>
                </a:solidFill>
                <a:latin typeface="Comic Sans MS" pitchFamily="66" charset="0"/>
              </a:rPr>
              <a:t>Utmaningar till </a:t>
            </a:r>
            <a:endParaRPr lang="sv-SE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v-SE" sz="3600" b="1" i="1" dirty="0" smtClean="0">
                <a:solidFill>
                  <a:srgbClr val="FF0000"/>
                </a:solidFill>
                <a:latin typeface="Comic Sans MS" pitchFamily="66" charset="0"/>
              </a:rPr>
              <a:t>Djuruppfödarna</a:t>
            </a:r>
            <a:r>
              <a:rPr lang="sv-SE" sz="3600" b="1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sv-SE" sz="36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v-SE" sz="3600" b="1" i="1" dirty="0">
                <a:solidFill>
                  <a:schemeClr val="tx1"/>
                </a:solidFill>
                <a:latin typeface="Comic Sans MS" pitchFamily="66" charset="0"/>
              </a:rPr>
              <a:t>Effektivisera (på rätt sätt)</a:t>
            </a:r>
            <a:br>
              <a:rPr lang="sv-SE" sz="3600" b="1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600" b="1" i="1" dirty="0">
                <a:solidFill>
                  <a:schemeClr val="tx1"/>
                </a:solidFill>
                <a:latin typeface="Comic Sans MS" pitchFamily="66" charset="0"/>
              </a:rPr>
              <a:t>Friska djur</a:t>
            </a:r>
            <a:br>
              <a:rPr lang="sv-SE" sz="3600" b="1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600" b="1" i="1" dirty="0">
                <a:solidFill>
                  <a:schemeClr val="tx1"/>
                </a:solidFill>
                <a:latin typeface="Comic Sans MS" pitchFamily="66" charset="0"/>
              </a:rPr>
              <a:t>Minska sojaanvändningen</a:t>
            </a:r>
            <a:br>
              <a:rPr lang="sv-SE" sz="3600" b="1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600" b="1" i="1" dirty="0" smtClean="0">
                <a:solidFill>
                  <a:schemeClr val="tx1"/>
                </a:solidFill>
                <a:latin typeface="Comic Sans MS" pitchFamily="66" charset="0"/>
              </a:rPr>
              <a:t>Klimatcertifiera</a:t>
            </a:r>
          </a:p>
          <a:p>
            <a:pPr algn="l"/>
            <a:r>
              <a:rPr lang="sv-SE" sz="3600" b="1" i="1" dirty="0" smtClean="0">
                <a:solidFill>
                  <a:schemeClr val="tx1"/>
                </a:solidFill>
                <a:latin typeface="Comic Sans MS" pitchFamily="66" charset="0"/>
              </a:rPr>
              <a:t>Certifiera och märk Naturbeteskött</a:t>
            </a:r>
          </a:p>
          <a:p>
            <a:pPr algn="l"/>
            <a:endParaRPr lang="sv-SE" sz="36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sv-SE" sz="36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rubrik 2"/>
          <p:cNvSpPr txBox="1">
            <a:spLocks/>
          </p:cNvSpPr>
          <p:nvPr/>
        </p:nvSpPr>
        <p:spPr>
          <a:xfrm>
            <a:off x="1187624" y="1484784"/>
            <a:ext cx="64008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7200" b="1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3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824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v-SE" sz="3600" b="1" i="1" dirty="0" smtClean="0">
                <a:solidFill>
                  <a:srgbClr val="FF0000"/>
                </a:solidFill>
                <a:latin typeface="Comic Sans MS" pitchFamily="66" charset="0"/>
              </a:rPr>
              <a:t>MINDRE – men bättre</a:t>
            </a: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b="1" dirty="0" smtClean="0">
                <a:solidFill>
                  <a:schemeClr val="tx1"/>
                </a:solidFill>
                <a:latin typeface="Comic Sans MS" pitchFamily="66" charset="0"/>
              </a:rPr>
              <a:t>Utmaningar till </a:t>
            </a:r>
            <a:br>
              <a:rPr lang="sv-SE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v-SE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rgbClr val="FF0000"/>
                </a:solidFill>
                <a:latin typeface="Comic Sans MS" pitchFamily="66" charset="0"/>
              </a:rPr>
              <a:t>Livsmedelsindustrin</a:t>
            </a:r>
            <a:r>
              <a:rPr lang="sv-SE" b="1" i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sv-SE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sv-SE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v-SE" b="1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sv-SE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Minska </a:t>
            </a:r>
            <a:r>
              <a:rPr lang="sv-SE" b="1" i="1" dirty="0">
                <a:solidFill>
                  <a:schemeClr val="tx1"/>
                </a:solidFill>
                <a:latin typeface="Comic Sans MS" pitchFamily="66" charset="0"/>
              </a:rPr>
              <a:t>klimatpåverkan i </a:t>
            </a: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   köttproduktionen </a:t>
            </a:r>
            <a:r>
              <a:rPr lang="sv-SE" b="1" i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v-SE" b="1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Klimatcertifiera</a:t>
            </a:r>
            <a:r>
              <a:rPr lang="sv-SE" b="1" i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v-SE" b="1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Differentiera anonymt kött </a:t>
            </a:r>
            <a:b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(ex bete –eller ej)</a:t>
            </a:r>
            <a:endParaRPr lang="sv-SE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v-SE" b="1" i="1" dirty="0">
                <a:solidFill>
                  <a:schemeClr val="tx1"/>
                </a:solidFill>
                <a:latin typeface="Comic Sans MS" pitchFamily="66" charset="0"/>
              </a:rPr>
              <a:t>Bättre </a:t>
            </a: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märkning ex Naturbeteskött</a:t>
            </a:r>
            <a:b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b="1" i="1" dirty="0" smtClean="0">
                <a:solidFill>
                  <a:schemeClr val="tx1"/>
                </a:solidFill>
                <a:latin typeface="Comic Sans MS" pitchFamily="66" charset="0"/>
              </a:rPr>
              <a:t>Ursprungsmärkning</a:t>
            </a:r>
            <a:r>
              <a:rPr lang="sv-SE" b="1" i="1" dirty="0">
                <a:latin typeface="Comic Sans MS" pitchFamily="66" charset="0"/>
              </a:rPr>
              <a:t/>
            </a:r>
            <a:br>
              <a:rPr lang="sv-SE" b="1" i="1" dirty="0">
                <a:latin typeface="Comic Sans MS" pitchFamily="66" charset="0"/>
              </a:rPr>
            </a:br>
            <a:endParaRPr lang="sv-SE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endParaRPr lang="sv-SE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sv-SE" sz="36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rubrik 2"/>
          <p:cNvSpPr txBox="1">
            <a:spLocks/>
          </p:cNvSpPr>
          <p:nvPr/>
        </p:nvSpPr>
        <p:spPr>
          <a:xfrm>
            <a:off x="1187624" y="1484784"/>
            <a:ext cx="64008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7200" b="1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45365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v-SE" sz="12300" b="1" i="1" dirty="0" smtClean="0">
                <a:solidFill>
                  <a:srgbClr val="FF0000"/>
                </a:solidFill>
                <a:latin typeface="Comic Sans MS" pitchFamily="66" charset="0"/>
              </a:rPr>
              <a:t>Mindre men bättre</a:t>
            </a:r>
          </a:p>
          <a:p>
            <a:pPr algn="l"/>
            <a:r>
              <a:rPr lang="sv-SE" sz="9800" b="1" dirty="0" smtClean="0">
                <a:solidFill>
                  <a:schemeClr val="tx1"/>
                </a:solidFill>
                <a:latin typeface="Comic Sans MS" pitchFamily="66" charset="0"/>
              </a:rPr>
              <a:t>UTMANINGAR till</a:t>
            </a:r>
          </a:p>
          <a:p>
            <a:pPr algn="l"/>
            <a:endParaRPr lang="sv-SE" sz="36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sv-SE" sz="72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sv-SE" sz="12300" b="1" i="1" dirty="0" smtClean="0">
                <a:solidFill>
                  <a:srgbClr val="FF0000"/>
                </a:solidFill>
                <a:latin typeface="Comic Sans MS" pitchFamily="66" charset="0"/>
              </a:rPr>
              <a:t>Handeln: </a:t>
            </a:r>
            <a:br>
              <a:rPr lang="sv-SE" sz="123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  <a:t>Sluta med lockpriser  på kött. </a:t>
            </a:r>
            <a:b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  <a:t>Stimulera klimatcertifiering</a:t>
            </a:r>
          </a:p>
          <a:p>
            <a:pPr algn="l"/>
            <a: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  <a:t>Bättre märkning. Ursprungsmärkning</a:t>
            </a:r>
            <a:b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  <a:t>Ställ krav på certifiering av Naturbeteskött</a:t>
            </a:r>
            <a:b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  <a:t>Konsumentinformation</a:t>
            </a:r>
            <a:b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12300" b="1" i="1" dirty="0" smtClean="0">
                <a:solidFill>
                  <a:schemeClr val="tx1"/>
                </a:solidFill>
                <a:latin typeface="Comic Sans MS" pitchFamily="66" charset="0"/>
              </a:rPr>
              <a:t>Ställ krav på EMV</a:t>
            </a: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2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400800" cy="453650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sv-SE" sz="7600" b="1" i="1" dirty="0" smtClean="0">
                <a:solidFill>
                  <a:srgbClr val="FF0000"/>
                </a:solidFill>
                <a:latin typeface="Comic Sans MS" pitchFamily="66" charset="0"/>
              </a:rPr>
              <a:t>Mindre men bättre </a:t>
            </a:r>
          </a:p>
          <a:p>
            <a:pPr algn="l"/>
            <a:r>
              <a:rPr lang="sv-SE" sz="5000" b="1" dirty="0" smtClean="0">
                <a:solidFill>
                  <a:schemeClr val="tx1"/>
                </a:solidFill>
                <a:latin typeface="Comic Sans MS" pitchFamily="66" charset="0"/>
              </a:rPr>
              <a:t>UTMANINGAR</a:t>
            </a:r>
          </a:p>
          <a:p>
            <a:pPr algn="l"/>
            <a:endParaRPr lang="sv-SE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v-SE" sz="5100" b="1" i="1" dirty="0" smtClean="0">
                <a:solidFill>
                  <a:srgbClr val="FF0000"/>
                </a:solidFill>
                <a:latin typeface="Comic Sans MS" pitchFamily="66" charset="0"/>
              </a:rPr>
              <a:t>Storhushåll, restaurang</a:t>
            </a:r>
            <a:br>
              <a:rPr lang="sv-SE" sz="51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Ursprungsmärk</a:t>
            </a:r>
            <a:b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Minska mängden kött </a:t>
            </a:r>
            <a:r>
              <a:rPr lang="sv-SE" sz="5100" b="1" i="1" dirty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 menyerna</a:t>
            </a:r>
            <a:b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Kundinformation</a:t>
            </a:r>
            <a:b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sv-SE" sz="5100" b="1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v-SE" sz="5100" b="1" i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sv-SE" sz="5100" b="1" i="1" dirty="0" smtClean="0">
                <a:solidFill>
                  <a:srgbClr val="FF0000"/>
                </a:solidFill>
                <a:latin typeface="Comic Sans MS" pitchFamily="66" charset="0"/>
              </a:rPr>
              <a:t>ktörer inom offentliga måltiden</a:t>
            </a:r>
            <a:br>
              <a:rPr lang="sv-SE" sz="51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Minska mängden kött i menyerna</a:t>
            </a:r>
            <a:b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Välj köttet utifrån miljö – och </a:t>
            </a:r>
            <a:b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djurskyddskriterier </a:t>
            </a:r>
            <a:b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Använd skolmåltiderna som pedagogiskt redskap för att verka för minskad köttkonsumtion</a:t>
            </a:r>
            <a:b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5100" b="1" i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sv-SE" sz="51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7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v-SE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v-SE" sz="31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 är mycket att tänka på som konsument</a:t>
            </a:r>
            <a:r>
              <a:rPr lang="sv-SE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v-SE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v-SE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Vem hjälper mig som vill välja?</a:t>
            </a:r>
            <a:endParaRPr lang="sv-SE" sz="4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sv-SE" b="1" dirty="0" smtClean="0"/>
              <a:t>Hållbart?</a:t>
            </a:r>
          </a:p>
          <a:p>
            <a:r>
              <a:rPr lang="sv-SE" b="1" dirty="0" smtClean="0"/>
              <a:t>Klimat?</a:t>
            </a:r>
          </a:p>
          <a:p>
            <a:r>
              <a:rPr lang="sv-SE" b="1" dirty="0" smtClean="0"/>
              <a:t>Miljöaspekter?</a:t>
            </a:r>
          </a:p>
          <a:p>
            <a:r>
              <a:rPr lang="sv-SE" b="1" dirty="0" smtClean="0"/>
              <a:t>Djurvälfärd?</a:t>
            </a:r>
          </a:p>
          <a:p>
            <a:r>
              <a:rPr lang="sv-SE" b="1" dirty="0" smtClean="0"/>
              <a:t>Livsmedelssäkerhet?</a:t>
            </a:r>
          </a:p>
          <a:p>
            <a:r>
              <a:rPr lang="sv-SE" b="1" dirty="0" smtClean="0"/>
              <a:t>Hälsa?</a:t>
            </a:r>
          </a:p>
          <a:p>
            <a:r>
              <a:rPr lang="sv-SE" b="1" dirty="0" smtClean="0"/>
              <a:t>GMO?</a:t>
            </a:r>
          </a:p>
          <a:p>
            <a:r>
              <a:rPr lang="sv-SE" b="1" dirty="0" smtClean="0"/>
              <a:t>Närhet – möjligt att </a:t>
            </a:r>
            <a:r>
              <a:rPr lang="sv-SE" b="1" dirty="0"/>
              <a:t>påverka</a:t>
            </a:r>
            <a:r>
              <a:rPr lang="sv-SE" b="1" dirty="0" smtClean="0"/>
              <a:t>?</a:t>
            </a:r>
          </a:p>
          <a:p>
            <a:r>
              <a:rPr lang="sv-SE" b="1" dirty="0" smtClean="0"/>
              <a:t>Global </a:t>
            </a:r>
            <a:r>
              <a:rPr lang="sv-SE" b="1" dirty="0"/>
              <a:t>rättvisa</a:t>
            </a:r>
            <a:r>
              <a:rPr lang="sv-SE" b="1" dirty="0" smtClean="0"/>
              <a:t>?</a:t>
            </a:r>
          </a:p>
          <a:p>
            <a:r>
              <a:rPr lang="sv-SE" b="1" dirty="0" smtClean="0"/>
              <a:t>Ekologiskt eller konventionellt? </a:t>
            </a:r>
          </a:p>
          <a:p>
            <a:r>
              <a:rPr lang="sv-SE" b="1" dirty="0" smtClean="0"/>
              <a:t>Svenskt eller importerat?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sv-SE" b="1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Livet är inte lätt för en konsument idag”</a:t>
            </a:r>
            <a:br>
              <a:rPr lang="sv-SE" b="1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 Jensen ”Hur mår maten” december 2012 </a:t>
            </a:r>
            <a:br>
              <a:rPr lang="sv-SE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8872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536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3600" b="1" i="1" dirty="0" smtClean="0">
                <a:solidFill>
                  <a:srgbClr val="FF0000"/>
                </a:solidFill>
                <a:latin typeface="Comic Sans MS" pitchFamily="66" charset="0"/>
              </a:rPr>
              <a:t>MINDRE – men bättre</a:t>
            </a: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Samordna budskapet</a:t>
            </a:r>
          </a:p>
          <a:p>
            <a:pPr marL="571500" indent="-571500" algn="l">
              <a:buFontTx/>
              <a:buChar char="-"/>
            </a:pP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Konsumentorganisationer</a:t>
            </a:r>
          </a:p>
          <a:p>
            <a:pPr marL="571500" indent="-571500" algn="l">
              <a:buFontTx/>
              <a:buChar char="-"/>
            </a:pP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Miljöorganisationer</a:t>
            </a:r>
          </a:p>
          <a:p>
            <a:pPr marL="571500" indent="-571500" algn="l">
              <a:buFontTx/>
              <a:buChar char="-"/>
            </a:pP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Djurskyddsorganisationer</a:t>
            </a:r>
          </a:p>
          <a:p>
            <a:pPr marL="571500" indent="-571500" algn="l">
              <a:buFontTx/>
              <a:buChar char="-"/>
            </a:pP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Myndigheter</a:t>
            </a:r>
          </a:p>
          <a:p>
            <a:pPr marL="571500" indent="-571500" algn="l">
              <a:buFontTx/>
              <a:buChar char="-"/>
            </a:pP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Producentorganisationer</a:t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600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sv-SE" sz="3600" b="1" i="1" dirty="0" smtClean="0">
                <a:solidFill>
                  <a:srgbClr val="FF0000"/>
                </a:solidFill>
                <a:latin typeface="Comic Sans MS" pitchFamily="66" charset="0"/>
              </a:rPr>
              <a:t>Tillsamman kan vi göra mer</a:t>
            </a:r>
            <a:endParaRPr lang="sv-SE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7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1680" y="1988840"/>
            <a:ext cx="7452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 Vi får vad vi betalar för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Vem är boven: industrin, handeln, men också vi som konsumenter, som inte bryr oss om vi har något svenskt jordbruk kvar utan bara tittar på pris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Köp svenskt, helst ekologiskt, men om, inte åtminstone svenskt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 Titta på engelska handelskedjor Buy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Brittish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Font typeface="Arial" pitchFamily="34" charset="0"/>
              <a:buChar char="•"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sv-S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KfS_Logo_Hoger_g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8926" cy="8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1691660" y="80559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Louise Konsumentkoll </a:t>
            </a:r>
            <a:r>
              <a:rPr lang="sv-SE" sz="36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 och 23 oktober  </a:t>
            </a:r>
            <a:endParaRPr lang="sv-SE" sz="36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lnSpcReduction="10000"/>
          </a:bodyPr>
          <a:lstStyle/>
          <a:p>
            <a:r>
              <a:rPr lang="sv-SE" sz="39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Projekt</a:t>
            </a:r>
            <a:br>
              <a:rPr lang="sv-SE" sz="39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39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Minskad köttkonsumtion</a:t>
            </a:r>
          </a:p>
          <a:p>
            <a:r>
              <a:rPr lang="sv-SE" sz="35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En angelägen konsumentfråga</a:t>
            </a:r>
          </a:p>
          <a:p>
            <a:r>
              <a:rPr lang="sv-SE" sz="3600" b="1" i="1" dirty="0" smtClean="0">
                <a:solidFill>
                  <a:srgbClr val="C00000"/>
                </a:solidFill>
                <a:latin typeface="Comic Sans MS" pitchFamily="66" charset="0"/>
              </a:rPr>
              <a:t>Att välja rätt kött!</a:t>
            </a:r>
          </a:p>
          <a:p>
            <a:r>
              <a:rPr lang="sv-SE" sz="3600" b="1" i="1" dirty="0">
                <a:solidFill>
                  <a:srgbClr val="C00000"/>
                </a:solidFill>
                <a:latin typeface="Comic Sans MS" pitchFamily="66" charset="0"/>
              </a:rPr>
              <a:t>Hur </a:t>
            </a:r>
            <a:r>
              <a:rPr lang="sv-SE" sz="3600" b="1" i="1" dirty="0" smtClean="0">
                <a:solidFill>
                  <a:srgbClr val="C00000"/>
                </a:solidFill>
                <a:latin typeface="Comic Sans MS" pitchFamily="66" charset="0"/>
              </a:rPr>
              <a:t>mycket är lagom?</a:t>
            </a:r>
            <a:endParaRPr lang="sv-SE" sz="3600" b="1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sv-SE" sz="3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7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Vi Konsumenters Workshop den 9 november 2011</a:t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Deltagare: Myndigheter, NGO:s, Producentrepresentanter</a:t>
            </a:r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sv-SE" b="1" dirty="0" smtClean="0"/>
              <a:t>Vi </a:t>
            </a:r>
            <a:r>
              <a:rPr lang="sv-SE" b="1" dirty="0"/>
              <a:t>bör minska vår köttkonsumtion </a:t>
            </a:r>
            <a:r>
              <a:rPr lang="sv-SE" b="1" dirty="0" smtClean="0"/>
              <a:t>under </a:t>
            </a:r>
            <a:r>
              <a:rPr lang="sv-SE" b="1" dirty="0"/>
              <a:t>de närmaste åren. Av klimatskäl, men också av hälsoskäl.</a:t>
            </a:r>
            <a:endParaRPr lang="sv-SE" dirty="0"/>
          </a:p>
          <a:p>
            <a:r>
              <a:rPr lang="sv-SE" b="1" dirty="0" smtClean="0"/>
              <a:t>När </a:t>
            </a:r>
            <a:r>
              <a:rPr lang="sv-SE" b="1" dirty="0"/>
              <a:t>vi äter kött, bör vi prioritera svenskt kött.</a:t>
            </a:r>
            <a:endParaRPr lang="sv-SE" dirty="0"/>
          </a:p>
          <a:p>
            <a:r>
              <a:rPr lang="sv-SE" b="1" dirty="0" smtClean="0"/>
              <a:t>Svenskt </a:t>
            </a:r>
            <a:r>
              <a:rPr lang="sv-SE" b="1" dirty="0"/>
              <a:t>kött är dyrare än utländskt, och kan behöva bli ännu dyrare för att ge bönderna skäliga inkomster. Med minskad konsumtion blir ändå totalkostnaden inte högre för de enskilda hushållen.</a:t>
            </a:r>
            <a:endParaRPr lang="sv-SE" dirty="0"/>
          </a:p>
          <a:p>
            <a:r>
              <a:rPr lang="sv-SE" b="1" dirty="0" smtClean="0"/>
              <a:t>Fördelarna </a:t>
            </a:r>
            <a:r>
              <a:rPr lang="sv-SE" b="1" dirty="0"/>
              <a:t>med svenskt kött måste framhållas mer, till exempel att vi har humanare uppfödning, </a:t>
            </a:r>
            <a:r>
              <a:rPr lang="sv-SE" b="1" dirty="0" err="1"/>
              <a:t>smittofrihet</a:t>
            </a:r>
            <a:r>
              <a:rPr lang="sv-SE" b="1" dirty="0"/>
              <a:t>, mindre koldioxidutsläpp</a:t>
            </a:r>
            <a:r>
              <a:rPr lang="sv-SE" b="1" dirty="0" smtClean="0"/>
              <a:t>. Kräver bättre märkning </a:t>
            </a:r>
          </a:p>
          <a:p>
            <a:r>
              <a:rPr lang="sv-SE" b="1" dirty="0" smtClean="0"/>
              <a:t>Hur gå vidare? Allas ansvar! Vi Konsumenter tog bollen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559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Vi Konsumenters samtal 11 april 2012</a:t>
            </a:r>
            <a:br>
              <a:rPr lang="sv-SE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Deltagare: Politiker, myndigheter, NGO:s, producentrepresentanter</a:t>
            </a:r>
            <a:endParaRPr lang="sv-SE" sz="3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 smtClean="0"/>
              <a:t>Valet av kött måste beakta såväl klimat, djurskydd, biologisk mångfald som livsmedelsäkerhet</a:t>
            </a:r>
          </a:p>
          <a:p>
            <a:r>
              <a:rPr lang="sv-SE" b="1" dirty="0" smtClean="0"/>
              <a:t>Kan vi utforma kriterier, som kan fungera oberoende av ursprung?</a:t>
            </a:r>
          </a:p>
          <a:p>
            <a:r>
              <a:rPr lang="sv-SE" b="1" dirty="0" smtClean="0"/>
              <a:t>Köttskatt? – politikerna  tveksamma</a:t>
            </a:r>
          </a:p>
          <a:p>
            <a:r>
              <a:rPr lang="sv-SE" b="1" dirty="0" smtClean="0"/>
              <a:t>Den svenska produktionen viker trots sina fördelar – svenska kor betar </a:t>
            </a:r>
            <a:r>
              <a:rPr lang="sv-SE" b="1" smtClean="0"/>
              <a:t>svenska hagar</a:t>
            </a:r>
            <a:endParaRPr lang="sv-SE" b="1" dirty="0" smtClean="0"/>
          </a:p>
          <a:p>
            <a:r>
              <a:rPr lang="sv-SE" b="1" dirty="0" smtClean="0"/>
              <a:t>Risken är att en minskning av konsumtionen slår mot svenskt kött i butik. Ursprungsmärkning för kött på restaurang och i storhushåll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9144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0" y="981075"/>
          <a:ext cx="872490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7696200" imgH="4686300" progId="Excel.Chart.8">
                  <p:embed/>
                </p:oleObj>
              </mc:Choice>
              <mc:Fallback>
                <p:oleObj name="Chart" r:id="rId3" imgW="7696200" imgH="46863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8724900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692275" y="333375"/>
            <a:ext cx="722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400" b="1" i="1">
                <a:solidFill>
                  <a:srgbClr val="CC0000"/>
                </a:solidFill>
                <a:latin typeface="Comic Sans MS" pitchFamily="66" charset="0"/>
              </a:rPr>
              <a:t>Exempel på klimatpåverkan från livsmedel</a:t>
            </a:r>
          </a:p>
        </p:txBody>
      </p:sp>
    </p:spTree>
    <p:extLst>
      <p:ext uri="{BB962C8B-B14F-4D97-AF65-F5344CB8AC3E}">
        <p14:creationId xmlns:p14="http://schemas.microsoft.com/office/powerpoint/2010/main" val="39203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273925" cy="1143000"/>
          </a:xfrm>
        </p:spPr>
        <p:txBody>
          <a:bodyPr>
            <a:normAutofit fontScale="90000"/>
          </a:bodyPr>
          <a:lstStyle/>
          <a:p>
            <a:pPr defTabSz="457200"/>
            <a:r>
              <a:rPr lang="sv-SE" sz="4000" b="1" smtClean="0">
                <a:solidFill>
                  <a:srgbClr val="CC0000"/>
                </a:solidFill>
                <a:latin typeface="Comic Sans MS" pitchFamily="66" charset="0"/>
              </a:rPr>
              <a:t>Potential i mångfunktionaliteten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2286000"/>
            <a:ext cx="7353300" cy="2971800"/>
          </a:xfrm>
        </p:spPr>
        <p:txBody>
          <a:bodyPr/>
          <a:lstStyle/>
          <a:p>
            <a:pPr defTabSz="457200">
              <a:lnSpc>
                <a:spcPct val="80000"/>
              </a:lnSpc>
            </a:pPr>
            <a:r>
              <a:rPr lang="sv-SE" sz="2000" smtClean="0"/>
              <a:t>Djur som ger fler produkter (mjölk, kött, skinn)</a:t>
            </a:r>
          </a:p>
          <a:p>
            <a:pPr defTabSz="457200">
              <a:lnSpc>
                <a:spcPct val="80000"/>
              </a:lnSpc>
            </a:pPr>
            <a:r>
              <a:rPr lang="sv-SE" sz="2000" smtClean="0"/>
              <a:t>Djur som utför tjänster (t ex tar hand om avfallsprodukter – grisar)</a:t>
            </a:r>
          </a:p>
          <a:p>
            <a:pPr defTabSz="457200">
              <a:lnSpc>
                <a:spcPct val="80000"/>
              </a:lnSpc>
            </a:pPr>
            <a:r>
              <a:rPr lang="sv-SE" sz="2000" smtClean="0"/>
              <a:t>Djur som håller landskapen öppna</a:t>
            </a:r>
          </a:p>
          <a:p>
            <a:pPr defTabSz="457200">
              <a:lnSpc>
                <a:spcPct val="80000"/>
              </a:lnSpc>
            </a:pPr>
            <a:r>
              <a:rPr lang="sv-SE" sz="2000" smtClean="0"/>
              <a:t>Djur som bidrar till biologisk mångfald</a:t>
            </a:r>
          </a:p>
          <a:p>
            <a:pPr defTabSz="457200">
              <a:lnSpc>
                <a:spcPct val="80000"/>
              </a:lnSpc>
            </a:pPr>
            <a:r>
              <a:rPr lang="sv-SE" sz="2000" smtClean="0"/>
              <a:t>Djur som ger gödsel till energi</a:t>
            </a:r>
          </a:p>
          <a:p>
            <a:pPr defTabSz="457200">
              <a:lnSpc>
                <a:spcPct val="80000"/>
              </a:lnSpc>
            </a:pPr>
            <a:r>
              <a:rPr lang="sv-SE" sz="2000" smtClean="0"/>
              <a:t>Djur som rekreation</a:t>
            </a:r>
          </a:p>
          <a:p>
            <a:pPr defTabSz="457200">
              <a:lnSpc>
                <a:spcPct val="80000"/>
              </a:lnSpc>
            </a:pPr>
            <a:endParaRPr lang="sv-SE" sz="2000" smtClean="0"/>
          </a:p>
          <a:p>
            <a:pPr defTabSz="457200">
              <a:lnSpc>
                <a:spcPct val="80000"/>
              </a:lnSpc>
              <a:buFontTx/>
              <a:buNone/>
            </a:pPr>
            <a:r>
              <a:rPr lang="sv-SE" sz="1800" smtClean="0"/>
              <a:t>Källa: Anna Richert, Klimatcertifiering</a:t>
            </a:r>
          </a:p>
        </p:txBody>
      </p:sp>
    </p:spTree>
    <p:extLst>
      <p:ext uri="{BB962C8B-B14F-4D97-AF65-F5344CB8AC3E}">
        <p14:creationId xmlns:p14="http://schemas.microsoft.com/office/powerpoint/2010/main" val="115177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latshållare för tabell 3" descr="Hereford kor-kalvar.jpg"/>
          <p:cNvPicPr>
            <a:picLocks noGrp="1" noChangeAspect="1"/>
          </p:cNvPicPr>
          <p:nvPr>
            <p:ph type="tbl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" y="404813"/>
            <a:ext cx="3408363" cy="2447925"/>
          </a:xfrm>
        </p:spPr>
      </p:pic>
      <p:pic>
        <p:nvPicPr>
          <p:cNvPr id="103427" name="Bildobjekt 6" descr="6a00d8341c613853ef00e5500d5b6f8834-80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213100"/>
            <a:ext cx="46132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Bildobjekt 9" descr="Marinated_stea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76250"/>
            <a:ext cx="25701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-2619672"/>
            <a:ext cx="7772400" cy="6624736"/>
          </a:xfrm>
        </p:spPr>
        <p:txBody>
          <a:bodyPr>
            <a:normAutofit/>
          </a:bodyPr>
          <a:lstStyle/>
          <a:p>
            <a: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v-SE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sv-SE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824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v-SE" sz="3600" b="1" i="1" dirty="0" smtClean="0">
                <a:solidFill>
                  <a:srgbClr val="FF0000"/>
                </a:solidFill>
                <a:latin typeface="Comic Sans MS" pitchFamily="66" charset="0"/>
              </a:rPr>
              <a:t>Frågan är inte enkel</a:t>
            </a:r>
            <a:endParaRPr lang="sv-SE" sz="3600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sv-SE" sz="3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Vi ska minska köttkonsumtionen – men hur?</a:t>
            </a:r>
            <a:br>
              <a:rPr lang="sv-SE" sz="3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3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Jordbruksverkets rapport ökar kunskapen om köttkonsumtionens</a:t>
            </a:r>
            <a:br>
              <a:rPr lang="sv-SE" sz="3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v-SE" sz="3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  <a:t>miljö och klimatpåverkan</a:t>
            </a:r>
            <a:b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  <a:t>- livsmedelstrygghet</a:t>
            </a:r>
            <a:b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  <a:t>- kött och näring</a:t>
            </a:r>
            <a:b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  <a:t>- Landsbygd</a:t>
            </a:r>
          </a:p>
          <a:p>
            <a:pPr algn="l"/>
            <a: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  <a:t>- Smittskydd och antibiotikaresistens</a:t>
            </a:r>
          </a:p>
          <a:p>
            <a:pPr algn="l"/>
            <a: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  <a:t>- Djurskydd</a:t>
            </a:r>
            <a:br>
              <a:rPr lang="sv-SE" sz="30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3000" b="1" i="1" dirty="0" smtClean="0">
                <a:solidFill>
                  <a:srgbClr val="C00000"/>
                </a:solidFill>
                <a:latin typeface="Comic Sans MS" pitchFamily="66" charset="0"/>
              </a:rPr>
              <a:t>Fördel Svenskt – djurskydd, smittskydd, antibiotikaresistens</a:t>
            </a:r>
            <a:r>
              <a:rPr lang="sv-SE" sz="2800" b="1" i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v-SE" sz="28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sv-SE" sz="2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i008\AppData\Local\Microsoft\Windows\Temporary Internet Files\Content.Outlook\Q3J2G9AZ\LoggaStorViKonsumenterHOÌˆ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08" y="836712"/>
            <a:ext cx="528218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6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483</Words>
  <Application>Microsoft Office PowerPoint</Application>
  <PresentationFormat>Bildspel på skärmen (4:3)</PresentationFormat>
  <Paragraphs>107</Paragraphs>
  <Slides>21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3" baseType="lpstr">
      <vt:lpstr>Office-tema</vt:lpstr>
      <vt:lpstr>Chart</vt:lpstr>
      <vt:lpstr> </vt:lpstr>
      <vt:lpstr> Det är mycket att tänka på som konsument Vem hjälper mig som vill välja?</vt:lpstr>
      <vt:lpstr> </vt:lpstr>
      <vt:lpstr>Vi Konsumenters Workshop den 9 november 2011 Deltagare: Myndigheter, NGO:s, Producentrepresentanter </vt:lpstr>
      <vt:lpstr>Vi Konsumenters samtal 11 april 2012 Deltagare: Politiker, myndigheter, NGO:s, producentrepresentanter</vt:lpstr>
      <vt:lpstr>PowerPoint-presentation</vt:lpstr>
      <vt:lpstr>Potential i mångfunktionaliteten</vt:lpstr>
      <vt:lpstr>PowerPoint-presentation</vt:lpstr>
      <vt:lpstr> </vt:lpstr>
      <vt:lpstr>Ett lyckat exempel</vt:lpstr>
      <vt:lpstr> </vt:lpstr>
      <vt:lpstr>Försäljning av antibiotika i mg/PCU</vt:lpstr>
      <vt:lpstr>Signaler som folk förstår</vt:lpstr>
      <vt:lpstr>PowerPoint-presentation</vt:lpstr>
      <vt:lpstr> </vt:lpstr>
      <vt:lpstr> </vt:lpstr>
      <vt:lpstr> </vt:lpstr>
      <vt:lpstr> </vt:lpstr>
      <vt:lpstr> </vt:lpstr>
      <vt:lpstr> </vt:lpstr>
      <vt:lpstr>PowerPoint-presentation</vt:lpstr>
    </vt:vector>
  </TitlesOfParts>
  <Company>LRF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Gunnela, Ståhle</dc:creator>
  <cp:lastModifiedBy>Gunnela, Ståhle</cp:lastModifiedBy>
  <cp:revision>86</cp:revision>
  <cp:lastPrinted>2013-01-21T08:08:13Z</cp:lastPrinted>
  <dcterms:created xsi:type="dcterms:W3CDTF">2012-11-02T14:30:55Z</dcterms:created>
  <dcterms:modified xsi:type="dcterms:W3CDTF">2013-02-18T18:58:27Z</dcterms:modified>
</cp:coreProperties>
</file>