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8" r:id="rId3"/>
    <p:sldId id="267" r:id="rId4"/>
    <p:sldId id="271" r:id="rId5"/>
    <p:sldId id="261" r:id="rId6"/>
    <p:sldId id="262" r:id="rId7"/>
    <p:sldId id="269" r:id="rId8"/>
    <p:sldId id="270" r:id="rId9"/>
    <p:sldId id="272" r:id="rId10"/>
    <p:sldId id="256" r:id="rId11"/>
    <p:sldId id="257" r:id="rId12"/>
    <p:sldId id="259" r:id="rId13"/>
    <p:sldId id="273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0\Gemensam\Djurskyddet%20Sverige\Unders&#246;kning%20SF\423_126512172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sv-SE" sz="1400" b="0" i="1" dirty="0"/>
              <a:t>Hur viktigt är ursprungsland när du köper kött, fågel, fisk, ägg och/eller </a:t>
            </a:r>
            <a:r>
              <a:rPr lang="sv-SE" sz="1400" b="0" i="1" dirty="0" smtClean="0"/>
              <a:t>mejeriprodukter?</a:t>
            </a:r>
            <a:endParaRPr lang="sv-SE" sz="1400" b="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'4'!$C$15</c:f>
              <c:strCache>
                <c:ptCount val="1"/>
                <c:pt idx="0">
                  <c:v>Hur viktigt är ursprungsland när du köper kött, fågel, fisk, ägg och/eller mejeriprodukter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BBE0E3"/>
              </a:solidFill>
            </a:ln>
          </c:spPr>
          <c:invertIfNegative val="0"/>
          <c:cat>
            <c:strRef>
              <c:f>'4'!$B$16:$B$20</c:f>
              <c:strCache>
                <c:ptCount val="5"/>
                <c:pt idx="0">
                  <c:v> Oviktigt</c:v>
                </c:pt>
                <c:pt idx="1">
                  <c:v>Något viktigt</c:v>
                </c:pt>
                <c:pt idx="2">
                  <c:v>Ganska viktigt</c:v>
                </c:pt>
                <c:pt idx="3">
                  <c:v>Viktigt</c:v>
                </c:pt>
                <c:pt idx="4">
                  <c:v>Väldigt viktigt</c:v>
                </c:pt>
              </c:strCache>
            </c:strRef>
          </c:cat>
          <c:val>
            <c:numRef>
              <c:f>'4'!$C$16:$C$20</c:f>
              <c:numCache>
                <c:formatCode>0.0%</c:formatCode>
                <c:ptCount val="5"/>
                <c:pt idx="0">
                  <c:v>6.0000000000000032E-2</c:v>
                </c:pt>
                <c:pt idx="1">
                  <c:v>9.5000000000000043E-2</c:v>
                </c:pt>
                <c:pt idx="2">
                  <c:v>0.17900000000000021</c:v>
                </c:pt>
                <c:pt idx="3">
                  <c:v>0.29800000000000032</c:v>
                </c:pt>
                <c:pt idx="4">
                  <c:v>0.36800000000000038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8032896"/>
        <c:axId val="76634368"/>
      </c:barChart>
      <c:valAx>
        <c:axId val="7663436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78032896"/>
        <c:crosses val="autoZero"/>
        <c:crossBetween val="between"/>
      </c:valAx>
      <c:catAx>
        <c:axId val="78032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766343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EC225-F1F4-4741-B04A-F91EFE94AAE9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A3DBC-368E-4988-A397-94C6472DA1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742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7A1B8F-EBC0-44D2-9130-77A2934F78EA}" type="slidenum">
              <a:rPr lang="sv-SE"/>
              <a:pPr>
                <a:defRPr/>
              </a:pPr>
              <a:t>4</a:t>
            </a:fld>
            <a:endParaRPr lang="sv-S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09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52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9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7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21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4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9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18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17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29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6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18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FD6EF-15D9-4376-9E5A-660A8FA39B26}" type="datetimeFigureOut">
              <a:rPr lang="sv-SE" smtClean="0"/>
              <a:t>2015-10-13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80F6C-2C93-4297-A2D3-307E9C618D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3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v.s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i="1" dirty="0" smtClean="0"/>
              <a:t>Ursprungsmärkning!</a:t>
            </a:r>
            <a:endParaRPr lang="sv-SE" sz="3600" b="1" i="1" dirty="0"/>
          </a:p>
        </p:txBody>
      </p:sp>
      <p:pic>
        <p:nvPicPr>
          <p:cNvPr id="4" name="Platshållare för tabell 3" descr="Hereford kor-kalva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389259"/>
            <a:ext cx="2736303" cy="1823717"/>
          </a:xfrm>
        </p:spPr>
      </p:pic>
      <p:pic>
        <p:nvPicPr>
          <p:cNvPr id="5" name="Bildobjekt 6" descr="6a00d8341c613853ef00e5500d5b6f8834-800w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573016"/>
            <a:ext cx="461327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9" descr="Marinated_stea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204864"/>
            <a:ext cx="2570163" cy="262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3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33475"/>
            <a:ext cx="87534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5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1" y="1600200"/>
            <a:ext cx="75405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2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91680" y="1988840"/>
            <a:ext cx="7452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3200" dirty="0" smtClean="0">
                <a:latin typeface="Arial" pitchFamily="34" charset="0"/>
                <a:cs typeface="Arial" pitchFamily="34" charset="0"/>
              </a:rPr>
              <a:t> Vi får vad vi betalar för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Vem är boven: industrin, handeln, men också vi som konsumenter, som inte bryr oss om vi har något svenskt jordbruk kvar utan bara tittar på pris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Köp svenskt, helst ekologiskt, men om, inte åtminstone svenskt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>
                <a:latin typeface="Arial" pitchFamily="34" charset="0"/>
                <a:cs typeface="Arial" pitchFamily="34" charset="0"/>
              </a:rPr>
              <a:t> Titta på engelska handelskedjor Buy </a:t>
            </a:r>
            <a:r>
              <a:rPr lang="sv-SE" sz="3200" dirty="0" err="1" smtClean="0">
                <a:latin typeface="Arial" pitchFamily="34" charset="0"/>
                <a:cs typeface="Arial" pitchFamily="34" charset="0"/>
              </a:rPr>
              <a:t>Brittish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sv-S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KfS_Logo_Hoger_g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8926" cy="8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1691660" y="805593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Louise Konsumentkoll Oktober 2013</a:t>
            </a:r>
            <a:endParaRPr lang="sv-SE" sz="36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i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Ursprung är inte bara  ursprungsland?</a:t>
            </a:r>
            <a:endParaRPr lang="sv-SE" b="1" i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b="1" dirty="0" smtClean="0"/>
              <a:t>Närhet</a:t>
            </a:r>
          </a:p>
          <a:p>
            <a:r>
              <a:rPr lang="sv-SE" sz="3600" b="1" dirty="0" smtClean="0"/>
              <a:t>Trygghet</a:t>
            </a:r>
          </a:p>
          <a:p>
            <a:r>
              <a:rPr lang="sv-SE" sz="3600" b="1" dirty="0" smtClean="0"/>
              <a:t>Möjlighet att påverka och kontrollera</a:t>
            </a:r>
          </a:p>
          <a:p>
            <a:r>
              <a:rPr lang="sv-SE" sz="3600" b="1" dirty="0" smtClean="0"/>
              <a:t>Livsmedelssäkerhet, djurskydd, miljö, klimatpåverkan</a:t>
            </a:r>
          </a:p>
          <a:p>
            <a:r>
              <a:rPr lang="sv-SE" sz="3600" b="1" dirty="0" smtClean="0"/>
              <a:t>Värna sina bönder</a:t>
            </a:r>
          </a:p>
          <a:p>
            <a:r>
              <a:rPr lang="sv-SE" sz="3600" b="1" dirty="0" smtClean="0"/>
              <a:t>Värna sin region</a:t>
            </a:r>
          </a:p>
          <a:p>
            <a:endParaRPr lang="sv-SE" sz="3600" b="1" dirty="0" smtClean="0"/>
          </a:p>
          <a:p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3862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v-SE" altLang="sv-SE" smtClean="0"/>
              <a:t>Om ursprungsmärkning</a:t>
            </a:r>
          </a:p>
        </p:txBody>
      </p:sp>
      <p:sp>
        <p:nvSpPr>
          <p:cNvPr id="24579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altLang="sv-SE" sz="3400" b="1" dirty="0" smtClean="0"/>
              <a:t>Det finns regler för obligatorisk ursprungsmärkning för vissa livsmedel, vilket bl. a regleras i EG-förordningar. </a:t>
            </a:r>
          </a:p>
          <a:p>
            <a:pPr marL="180975" indent="-180975"/>
            <a:r>
              <a:rPr lang="sv-SE" altLang="sv-SE" sz="3400" b="1" dirty="0" smtClean="0"/>
              <a:t>Färska grönsaker och frukt</a:t>
            </a:r>
          </a:p>
          <a:p>
            <a:pPr marL="180975" indent="-180975"/>
            <a:r>
              <a:rPr lang="sv-SE" altLang="sv-SE" sz="3400" b="1" dirty="0" smtClean="0"/>
              <a:t>Honung</a:t>
            </a:r>
          </a:p>
          <a:p>
            <a:pPr marL="180975" indent="-180975"/>
            <a:r>
              <a:rPr lang="sv-SE" altLang="sv-SE" sz="3400" b="1" dirty="0" smtClean="0"/>
              <a:t>Ägg inklusive inhysningsform</a:t>
            </a:r>
          </a:p>
          <a:p>
            <a:pPr marL="180975" indent="-180975"/>
            <a:r>
              <a:rPr lang="sv-SE" altLang="sv-SE" sz="3400" b="1" dirty="0" smtClean="0"/>
              <a:t>Nötkött (2000) </a:t>
            </a:r>
            <a:r>
              <a:rPr lang="sv-SE" altLang="sv-SE" sz="3400" b="1" u="sng" dirty="0" smtClean="0"/>
              <a:t>fött, </a:t>
            </a:r>
            <a:r>
              <a:rPr lang="sv-SE" altLang="sv-SE" sz="3400" b="1" dirty="0" smtClean="0"/>
              <a:t>uppfött, slaktat, Färskt ,fryst, men inte berett/tillagat </a:t>
            </a:r>
          </a:p>
          <a:p>
            <a:pPr marL="180975" indent="-180975"/>
            <a:r>
              <a:rPr lang="sv-SE" altLang="sv-SE" sz="3400" b="1" dirty="0" smtClean="0"/>
              <a:t>Griskött, får och get ( 1 april 2015), </a:t>
            </a:r>
            <a:r>
              <a:rPr lang="sv-SE" altLang="sv-SE" sz="3400" b="1" u="sng" dirty="0" smtClean="0"/>
              <a:t>uppfött, slaktat, </a:t>
            </a:r>
            <a:r>
              <a:rPr lang="sv-SE" altLang="sv-SE" sz="3400" b="1" dirty="0" smtClean="0"/>
              <a:t>samma som nötkött</a:t>
            </a:r>
          </a:p>
          <a:p>
            <a:pPr marL="180975" indent="-180975"/>
            <a:r>
              <a:rPr lang="sv-SE" altLang="sv-SE" sz="3400" b="1" dirty="0" smtClean="0"/>
              <a:t>Fågel, (1april 2015), </a:t>
            </a:r>
            <a:r>
              <a:rPr lang="sv-SE" altLang="sv-SE" sz="3400" b="1" u="sng" dirty="0" smtClean="0"/>
              <a:t>uppfött, slaktat</a:t>
            </a:r>
          </a:p>
          <a:p>
            <a:pPr marL="180975" indent="-180975"/>
            <a:r>
              <a:rPr lang="sv-SE" altLang="sv-SE" sz="3400" b="1" dirty="0" smtClean="0"/>
              <a:t>Mjölkprodukter, utretts - inga EU-krav</a:t>
            </a:r>
          </a:p>
          <a:p>
            <a:pPr marL="0" indent="0">
              <a:buNone/>
            </a:pPr>
            <a:r>
              <a:rPr lang="sv-SE" altLang="sv-SE" sz="3400" b="1" dirty="0" smtClean="0"/>
              <a:t>Livsmedelsverkets föreskrifter anger att ”märkning inte får vilseleda vad gäller ursprung” och att ”om avsaknad av uppgift om ursprung kan vilseleda konsumenten, måste denna uppgift anges”. </a:t>
            </a:r>
          </a:p>
          <a:p>
            <a:pPr marL="180975" indent="-180975"/>
            <a:endParaRPr lang="sv-SE" altLang="sv-SE" sz="1400" dirty="0" smtClean="0"/>
          </a:p>
          <a:p>
            <a:pPr marL="180975" indent="-180975">
              <a:buFontTx/>
              <a:buNone/>
            </a:pPr>
            <a:r>
              <a:rPr lang="sv-SE" altLang="sv-SE" sz="1000" dirty="0" smtClean="0"/>
              <a:t>Källor: Livsmedelsverkets hemsida (</a:t>
            </a:r>
            <a:r>
              <a:rPr lang="sv-SE" altLang="sv-SE" sz="1000" dirty="0" smtClean="0">
                <a:hlinkClick r:id="rId2"/>
              </a:rPr>
              <a:t>www.slv.se</a:t>
            </a:r>
            <a:r>
              <a:rPr lang="sv-SE" altLang="sv-SE" sz="1000" dirty="0" smtClean="0"/>
              <a:t>) samt ”Riktlinjer för frivillig ursprungsmärkning av livsmedel och som får användas utöver</a:t>
            </a:r>
            <a:br>
              <a:rPr lang="sv-SE" altLang="sv-SE" sz="1000" dirty="0" smtClean="0"/>
            </a:br>
            <a:r>
              <a:rPr lang="sv-SE" altLang="sv-SE" sz="1000" dirty="0" smtClean="0"/>
              <a:t>     obligatoriska krav (Mars 2007”</a:t>
            </a:r>
          </a:p>
        </p:txBody>
      </p:sp>
    </p:spTree>
    <p:extLst>
      <p:ext uri="{BB962C8B-B14F-4D97-AF65-F5344CB8AC3E}">
        <p14:creationId xmlns:p14="http://schemas.microsoft.com/office/powerpoint/2010/main" val="28023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6113"/>
            <a:ext cx="8002588" cy="360362"/>
          </a:xfrm>
        </p:spPr>
        <p:txBody>
          <a:bodyPr>
            <a:normAutofit fontScale="90000"/>
          </a:bodyPr>
          <a:lstStyle/>
          <a:p>
            <a:r>
              <a:rPr lang="sv-SE" altLang="sv-SE" sz="2800" b="1" i="1" smtClean="0">
                <a:solidFill>
                  <a:srgbClr val="CC0000"/>
                </a:solidFill>
                <a:latin typeface="Comic Sans MS" pitchFamily="66" charset="0"/>
              </a:rPr>
              <a:t>Skillnader i djurskydd </a:t>
            </a:r>
            <a:br>
              <a:rPr lang="sv-SE" altLang="sv-SE" sz="2800" b="1" i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sv-SE" altLang="sv-SE" sz="2800" b="1" i="1" smtClean="0">
                <a:solidFill>
                  <a:srgbClr val="CC0000"/>
                </a:solidFill>
                <a:latin typeface="Comic Sans MS" pitchFamily="66" charset="0"/>
              </a:rPr>
              <a:t>Sverige och EU </a:t>
            </a:r>
            <a:br>
              <a:rPr lang="sv-SE" altLang="sv-SE" sz="2800" b="1" i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sv-SE" altLang="sv-SE" sz="1400" i="1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sv-SE" altLang="sv-SE" sz="1400" i="1" smtClean="0">
                <a:solidFill>
                  <a:srgbClr val="800000"/>
                </a:solidFill>
                <a:latin typeface="Comic Sans MS" pitchFamily="66" charset="0"/>
              </a:rPr>
            </a:br>
            <a:endParaRPr lang="sv-SE" altLang="sv-SE" sz="1400" i="1" smtClean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41438"/>
            <a:ext cx="3814763" cy="4754562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sv-SE" altLang="sv-SE" sz="2000" b="1" dirty="0" smtClean="0">
                <a:solidFill>
                  <a:srgbClr val="CC0000"/>
                </a:solidFill>
              </a:rPr>
              <a:t>SVERIGE</a:t>
            </a:r>
          </a:p>
          <a:p>
            <a:pPr>
              <a:lnSpc>
                <a:spcPct val="90000"/>
              </a:lnSpc>
            </a:pPr>
            <a:r>
              <a:rPr lang="sv-SE" altLang="sv-SE" sz="2000" b="1" dirty="0" smtClean="0">
                <a:solidFill>
                  <a:srgbClr val="006666"/>
                </a:solidFill>
              </a:rPr>
              <a:t>Regler för alla djur. Större ytor för växande djur  ex grisar </a:t>
            </a:r>
          </a:p>
          <a:p>
            <a:pPr>
              <a:lnSpc>
                <a:spcPct val="90000"/>
              </a:lnSpc>
            </a:pPr>
            <a:r>
              <a:rPr lang="sv-SE" altLang="sv-SE" sz="2000" b="1" dirty="0" smtClean="0">
                <a:solidFill>
                  <a:srgbClr val="006666"/>
                </a:solidFill>
              </a:rPr>
              <a:t>Lösgående grisar</a:t>
            </a:r>
          </a:p>
          <a:p>
            <a:pPr>
              <a:lnSpc>
                <a:spcPct val="90000"/>
              </a:lnSpc>
            </a:pPr>
            <a:r>
              <a:rPr lang="sv-SE" altLang="sv-SE" sz="2000" b="1" dirty="0" smtClean="0">
                <a:solidFill>
                  <a:srgbClr val="006666"/>
                </a:solidFill>
              </a:rPr>
              <a:t>Avvänjning av smågrisar vid 4 veckor</a:t>
            </a:r>
          </a:p>
          <a:p>
            <a:pPr>
              <a:lnSpc>
                <a:spcPct val="90000"/>
              </a:lnSpc>
            </a:pPr>
            <a:r>
              <a:rPr lang="sv-SE" altLang="sv-SE" sz="2000" b="1" dirty="0" smtClean="0">
                <a:solidFill>
                  <a:srgbClr val="006666"/>
                </a:solidFill>
              </a:rPr>
              <a:t>Grisknorren kvar</a:t>
            </a:r>
          </a:p>
          <a:p>
            <a:pPr>
              <a:lnSpc>
                <a:spcPct val="90000"/>
              </a:lnSpc>
            </a:pPr>
            <a:r>
              <a:rPr lang="sv-SE" altLang="sv-SE" sz="2000" b="1" dirty="0" smtClean="0">
                <a:solidFill>
                  <a:srgbClr val="006666"/>
                </a:solidFill>
              </a:rPr>
              <a:t>Halm till alla grisar</a:t>
            </a:r>
          </a:p>
          <a:p>
            <a:pPr>
              <a:lnSpc>
                <a:spcPct val="90000"/>
              </a:lnSpc>
            </a:pPr>
            <a:r>
              <a:rPr lang="sv-SE" altLang="sv-SE" sz="2000" b="1" dirty="0" smtClean="0">
                <a:solidFill>
                  <a:srgbClr val="006666"/>
                </a:solidFill>
              </a:rPr>
              <a:t>Alla kor på bete</a:t>
            </a:r>
          </a:p>
          <a:p>
            <a:pPr>
              <a:lnSpc>
                <a:spcPct val="90000"/>
              </a:lnSpc>
            </a:pPr>
            <a:r>
              <a:rPr lang="sv-SE" altLang="sv-SE" sz="2000" b="1" dirty="0" smtClean="0">
                <a:solidFill>
                  <a:srgbClr val="006666"/>
                </a:solidFill>
              </a:rPr>
              <a:t>Sittpinne, sandbad och rede för hönan </a:t>
            </a:r>
          </a:p>
          <a:p>
            <a:pPr>
              <a:lnSpc>
                <a:spcPct val="90000"/>
              </a:lnSpc>
            </a:pPr>
            <a:r>
              <a:rPr lang="sv-SE" altLang="sv-SE" sz="2000" b="1" dirty="0" smtClean="0">
                <a:solidFill>
                  <a:srgbClr val="006666"/>
                </a:solidFill>
              </a:rPr>
              <a:t>Näbbtrimning förbjuden </a:t>
            </a:r>
          </a:p>
          <a:p>
            <a:pPr>
              <a:lnSpc>
                <a:spcPct val="90000"/>
              </a:lnSpc>
            </a:pPr>
            <a:r>
              <a:rPr lang="sv-SE" altLang="sv-SE" sz="2000" b="1" dirty="0" smtClean="0">
                <a:solidFill>
                  <a:srgbClr val="006666"/>
                </a:solidFill>
              </a:rPr>
              <a:t>Max 36 kg kyckling per m2</a:t>
            </a:r>
          </a:p>
          <a:p>
            <a:pPr>
              <a:lnSpc>
                <a:spcPct val="90000"/>
              </a:lnSpc>
            </a:pPr>
            <a:endParaRPr lang="sv-SE" altLang="sv-SE" sz="2000" b="1" dirty="0" smtClean="0">
              <a:solidFill>
                <a:srgbClr val="006666"/>
              </a:solidFill>
            </a:endParaRP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341438"/>
            <a:ext cx="3814762" cy="47545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v-SE" altLang="sv-SE" sz="2400" b="1" smtClean="0"/>
              <a:t>    </a:t>
            </a:r>
            <a:r>
              <a:rPr lang="sv-SE" altLang="sv-SE" sz="2000" b="1" smtClean="0">
                <a:solidFill>
                  <a:srgbClr val="CC0000"/>
                </a:solidFill>
              </a:rPr>
              <a:t>EU</a:t>
            </a:r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Inga regler för kor eller andra nötkreatur (över 6månader)</a:t>
            </a:r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Mindre ytor för växande grisar</a:t>
            </a:r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Avvänjning av   smågrisar vid 3 veckor</a:t>
            </a:r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Kupering av grissvansar tillämpas allmänt</a:t>
            </a:r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Suggor i bås (ca 10 veckor även efter 2013) </a:t>
            </a:r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Gamla hönsburar (2012)</a:t>
            </a:r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Näbbtrimning tillåten</a:t>
            </a:r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Max 42 kg kyckling per m2</a:t>
            </a:r>
          </a:p>
          <a:p>
            <a:pPr>
              <a:lnSpc>
                <a:spcPct val="90000"/>
              </a:lnSpc>
            </a:pPr>
            <a:endParaRPr lang="sv-SE" altLang="sv-SE" sz="2000" b="1" smtClean="0"/>
          </a:p>
          <a:p>
            <a:pPr>
              <a:lnSpc>
                <a:spcPct val="90000"/>
              </a:lnSpc>
            </a:pPr>
            <a:endParaRPr lang="sv-SE" altLang="sv-SE" sz="2000" b="1" smtClean="0"/>
          </a:p>
        </p:txBody>
      </p:sp>
    </p:spTree>
    <p:extLst>
      <p:ext uri="{BB962C8B-B14F-4D97-AF65-F5344CB8AC3E}">
        <p14:creationId xmlns:p14="http://schemas.microsoft.com/office/powerpoint/2010/main" val="1083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4292600" y="915988"/>
            <a:ext cx="45847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Ursprungsmärkning i Handeln</a:t>
            </a:r>
          </a:p>
        </p:txBody>
      </p:sp>
      <p:sp>
        <p:nvSpPr>
          <p:cNvPr id="408583" name="Line 7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sv-SE">
              <a:latin typeface="Times New Roman" charset="0"/>
            </a:endParaRPr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auto">
          <a:xfrm>
            <a:off x="4672013" y="4144963"/>
            <a:ext cx="3862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sv-SE" altLang="sv-SE" sz="1600" b="1">
                <a:effectLst/>
                <a:latin typeface="Tahoma" pitchFamily="34" charset="0"/>
              </a:rPr>
              <a:t>Möte med Sveriges Konsumenter</a:t>
            </a:r>
            <a:br>
              <a:rPr lang="sv-SE" altLang="sv-SE" sz="1600" b="1">
                <a:effectLst/>
                <a:latin typeface="Tahoma" pitchFamily="34" charset="0"/>
              </a:rPr>
            </a:br>
            <a:r>
              <a:rPr lang="sv-SE" altLang="sv-SE" sz="1600" b="1">
                <a:effectLst/>
                <a:latin typeface="Tahoma" pitchFamily="34" charset="0"/>
              </a:rPr>
              <a:t>22 maj 2008</a:t>
            </a:r>
          </a:p>
        </p:txBody>
      </p:sp>
      <p:pic>
        <p:nvPicPr>
          <p:cNvPr id="23557" name="Picture 24" descr="Tjej med kalv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14313"/>
            <a:ext cx="13430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6" descr="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943100"/>
            <a:ext cx="2451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8" descr="G:\Bildbibliotek\Shoppingvanor\Fruk&amp;Grönt\Närbild_äpple65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543300"/>
            <a:ext cx="244633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9" descr="G:\Bildbibliotek\Shoppingvanor\Konsument_kundkorg_vagn\Farbror köper fling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28600"/>
            <a:ext cx="11763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1" name="Rak 15"/>
          <p:cNvCxnSpPr>
            <a:cxnSpLocks noChangeShapeType="1"/>
          </p:cNvCxnSpPr>
          <p:nvPr/>
        </p:nvCxnSpPr>
        <p:spPr bwMode="auto">
          <a:xfrm>
            <a:off x="4470400" y="1663700"/>
            <a:ext cx="4292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2" name="Picture 137" descr="Min M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557463"/>
            <a:ext cx="29130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6018213"/>
            <a:ext cx="2879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8992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ogotyp-rgb-7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2160587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sv-SE" altLang="sv-SE" sz="900">
                <a:latin typeface="Times New Roman" pitchFamily="18" charset="0"/>
              </a:rPr>
              <a:t>- - - - - - - - - - - - - - - - - - - - - - - - - - - - - - - - - - - - - - - - - - - - - - - - - - - - - - - - - - - - - - - - - - - - - - - - - - - - - - - - - - - - - - - - - - - - - - - - - - - - - - - - - - - - - - - - - - - - - - - - -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8313" y="1736725"/>
            <a:ext cx="8447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altLang="sv-SE" b="1">
                <a:solidFill>
                  <a:srgbClr val="333333"/>
                </a:solidFill>
              </a:rPr>
              <a:t>Viktigt att veta i vilket land råvarorna i livsmedel är producerade?</a:t>
            </a:r>
          </a:p>
        </p:txBody>
      </p:sp>
      <p:pic>
        <p:nvPicPr>
          <p:cNvPr id="25606" name="Picture 6" descr="rutig_bakgrund_blue_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18263"/>
            <a:ext cx="9144000" cy="439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533400" y="2105025"/>
          <a:ext cx="7162800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iagram" r:id="rId5" imgW="4667707" imgH="2648407" progId="Excel.Chart.8">
                  <p:embed/>
                </p:oleObj>
              </mc:Choice>
              <mc:Fallback>
                <p:oleObj name="Diagram" r:id="rId5" imgW="4667707" imgH="26484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05025"/>
                        <a:ext cx="7162800" cy="40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914400" y="2209800"/>
            <a:ext cx="147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400" b="1"/>
              <a:t>Andel i procent</a:t>
            </a:r>
          </a:p>
        </p:txBody>
      </p:sp>
    </p:spTree>
    <p:extLst>
      <p:ext uri="{BB962C8B-B14F-4D97-AF65-F5344CB8AC3E}">
        <p14:creationId xmlns:p14="http://schemas.microsoft.com/office/powerpoint/2010/main" val="5130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468313" y="2057400"/>
          <a:ext cx="8532812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iagram" r:id="rId3" imgW="5791200" imgH="2648102" progId="Excel.Chart.8">
                  <p:embed/>
                </p:oleObj>
              </mc:Choice>
              <mc:Fallback>
                <p:oleObj name="Diagram" r:id="rId3" imgW="5791200" imgH="26481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57400"/>
                        <a:ext cx="8532812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3" name="Picture 3" descr="logotyp-rgb-72d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2160587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sv-SE" altLang="sv-SE" sz="900">
                <a:latin typeface="Times New Roman" pitchFamily="18" charset="0"/>
              </a:rPr>
              <a:t>- - - - - - - - - - - - - - - - - - - - - - - - - - - - - - - - - - - - - - - - - - - - - - - - - - - - - - - - - - - - - - - - - - - - - - - - - - - - - - - - - - - - - - - - - - - - - - - - - - - - - - - - - - - - - - - - - - - - - - - - - 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68313" y="1508125"/>
            <a:ext cx="820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altLang="sv-SE" b="1">
                <a:solidFill>
                  <a:srgbClr val="333333"/>
                </a:solidFill>
              </a:rPr>
              <a:t>Känner du dig tryggare om du vet råvarornas ursprung?</a:t>
            </a:r>
            <a:endParaRPr lang="sv-SE" altLang="sv-SE" b="1" i="1">
              <a:solidFill>
                <a:srgbClr val="333333"/>
              </a:solidFill>
            </a:endParaRPr>
          </a:p>
        </p:txBody>
      </p:sp>
      <p:pic>
        <p:nvPicPr>
          <p:cNvPr id="51206" name="Picture 6" descr="rutig_bakgrund_blue_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18263"/>
            <a:ext cx="9144000" cy="439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68313" y="2057400"/>
            <a:ext cx="147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400" b="1"/>
              <a:t>Andel i procent</a:t>
            </a:r>
          </a:p>
        </p:txBody>
      </p:sp>
    </p:spTree>
    <p:extLst>
      <p:ext uri="{BB962C8B-B14F-4D97-AF65-F5344CB8AC3E}">
        <p14:creationId xmlns:p14="http://schemas.microsoft.com/office/powerpoint/2010/main" val="27552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sz="3200" dirty="0" smtClean="0"/>
              <a:t>Djurskyddet Sverige 2010.</a:t>
            </a:r>
            <a:br>
              <a:rPr lang="sv-SE" altLang="sv-SE" sz="3200" dirty="0" smtClean="0"/>
            </a:br>
            <a:r>
              <a:rPr lang="sv-SE" altLang="sv-SE" sz="3200" dirty="0" smtClean="0"/>
              <a:t> Är ursprungsland viktigt?</a:t>
            </a:r>
          </a:p>
        </p:txBody>
      </p:sp>
      <p:sp>
        <p:nvSpPr>
          <p:cNvPr id="20482" name="Platshållare för innehåll 2"/>
          <p:cNvSpPr>
            <a:spLocks noGrp="1"/>
          </p:cNvSpPr>
          <p:nvPr>
            <p:ph idx="1"/>
          </p:nvPr>
        </p:nvSpPr>
        <p:spPr>
          <a:xfrm>
            <a:off x="428625" y="5357813"/>
            <a:ext cx="7286625" cy="8572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v-SE" altLang="sv-SE" sz="1600" smtClean="0"/>
              <a:t>Två av tre tycker att ursprungslandet är en viktig faktor när man köper kött, fågel, fisk, ägg och/eller mejeriprodukter. Minst viktigt är det i Stockholm (58%), mest viktigt är det i mellersta Norrland (72%).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85786" y="1142984"/>
          <a:ext cx="5357850" cy="396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7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419225"/>
          </a:xfrm>
        </p:spPr>
        <p:txBody>
          <a:bodyPr>
            <a:normAutofit fontScale="90000"/>
          </a:bodyPr>
          <a:lstStyle/>
          <a:p>
            <a:r>
              <a:rPr lang="sv-SE" sz="2800" b="0" dirty="0" smtClean="0">
                <a:solidFill>
                  <a:srgbClr val="00653C"/>
                </a:solidFill>
                <a:latin typeface="Myriad Pro" pitchFamily="34" charset="0"/>
              </a:rPr>
              <a:t> </a:t>
            </a:r>
            <a:br>
              <a:rPr lang="sv-SE" sz="2800" b="0" dirty="0" smtClean="0">
                <a:solidFill>
                  <a:srgbClr val="00653C"/>
                </a:solidFill>
                <a:latin typeface="Myriad Pro" pitchFamily="34" charset="0"/>
              </a:rPr>
            </a:br>
            <a:r>
              <a:rPr lang="sv-SE" sz="4000" b="1" i="1" dirty="0" smtClean="0">
                <a:solidFill>
                  <a:srgbClr val="00653C"/>
                </a:solidFill>
                <a:latin typeface="Myriad Pro" pitchFamily="34" charset="0"/>
              </a:rPr>
              <a:t>Hjälp </a:t>
            </a:r>
            <a:r>
              <a:rPr lang="sv-SE" sz="4000" b="1" i="1" dirty="0">
                <a:solidFill>
                  <a:srgbClr val="00653C"/>
                </a:solidFill>
                <a:latin typeface="Myriad Pro" pitchFamily="34" charset="0"/>
              </a:rPr>
              <a:t>att </a:t>
            </a:r>
            <a:r>
              <a:rPr lang="sv-SE" sz="4000" b="1" i="1" dirty="0" smtClean="0">
                <a:solidFill>
                  <a:srgbClr val="00653C"/>
                </a:solidFill>
                <a:latin typeface="Myriad Pro" pitchFamily="34" charset="0"/>
              </a:rPr>
              <a:t>välja</a:t>
            </a:r>
            <a:r>
              <a:rPr lang="sv-SE" sz="2800" dirty="0">
                <a:solidFill>
                  <a:srgbClr val="00653C"/>
                </a:solidFill>
                <a:latin typeface="Myriad Pro" pitchFamily="34" charset="0"/>
              </a:rPr>
              <a:t/>
            </a:r>
            <a:br>
              <a:rPr lang="sv-SE" sz="2800" dirty="0">
                <a:solidFill>
                  <a:srgbClr val="00653C"/>
                </a:solidFill>
                <a:latin typeface="Myriad Pro" pitchFamily="34" charset="0"/>
              </a:rPr>
            </a:br>
            <a:r>
              <a:rPr lang="sv-SE" sz="2800" b="0" dirty="0" smtClean="0">
                <a:solidFill>
                  <a:srgbClr val="00653C"/>
                </a:solidFill>
                <a:latin typeface="Myriad Pro" pitchFamily="34" charset="0"/>
              </a:rPr>
              <a:t> </a:t>
            </a:r>
            <a:r>
              <a:rPr lang="sv-SE" sz="2800" b="1" dirty="0" smtClean="0">
                <a:solidFill>
                  <a:srgbClr val="00653C"/>
                </a:solidFill>
                <a:latin typeface="Myriad Pro" pitchFamily="34" charset="0"/>
              </a:rPr>
              <a:t>Djurskyddet Sverige och Vi konsumenter</a:t>
            </a:r>
            <a:r>
              <a:rPr lang="sv-SE" sz="2800" b="0" dirty="0" smtClean="0">
                <a:solidFill>
                  <a:srgbClr val="00653C"/>
                </a:solidFill>
                <a:latin typeface="Myriad Pro" pitchFamily="34" charset="0"/>
              </a:rPr>
              <a:t/>
            </a:r>
            <a:br>
              <a:rPr lang="sv-SE" sz="2800" b="0" dirty="0" smtClean="0">
                <a:solidFill>
                  <a:srgbClr val="00653C"/>
                </a:solidFill>
                <a:latin typeface="Myriad Pro" pitchFamily="34" charset="0"/>
              </a:rPr>
            </a:br>
            <a:r>
              <a:rPr lang="sv-SE" sz="2800" b="0" dirty="0" smtClean="0">
                <a:solidFill>
                  <a:srgbClr val="00653C"/>
                </a:solidFill>
                <a:latin typeface="Myriad Pro" pitchFamily="34" charset="0"/>
              </a:rPr>
              <a:t>Presseminarium mars 2010</a:t>
            </a:r>
            <a:br>
              <a:rPr lang="sv-SE" sz="2800" b="0" dirty="0" smtClean="0">
                <a:solidFill>
                  <a:srgbClr val="00653C"/>
                </a:solidFill>
                <a:latin typeface="Myriad Pro" pitchFamily="34" charset="0"/>
              </a:rPr>
            </a:br>
            <a:endParaRPr lang="sv-SE" sz="2800" b="0" dirty="0" smtClean="0">
              <a:solidFill>
                <a:srgbClr val="00653C"/>
              </a:solidFill>
              <a:latin typeface="Myriad Pro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021138"/>
          </a:xfrm>
        </p:spPr>
        <p:txBody>
          <a:bodyPr/>
          <a:lstStyle/>
          <a:p>
            <a:r>
              <a:rPr lang="sv-SE" sz="2400" smtClean="0">
                <a:latin typeface="Myriad Pro" pitchFamily="34" charset="0"/>
              </a:rPr>
              <a:t>En obligatorisk icke vilseledande märkning av ursprungsland av övrigt kött (utöver nötkött), fågel och mejeriprodukter. Behåll märkningen på ägg. </a:t>
            </a:r>
          </a:p>
          <a:p>
            <a:r>
              <a:rPr lang="sv-SE" sz="2400" smtClean="0">
                <a:latin typeface="Myriad Pro" pitchFamily="34" charset="0"/>
              </a:rPr>
              <a:t>Informationssatsningar för att öka kunskapen hos konsumenterna om djurhållning</a:t>
            </a:r>
          </a:p>
          <a:p>
            <a:r>
              <a:rPr lang="sv-SE" sz="2400" smtClean="0">
                <a:latin typeface="Myriad Pro" pitchFamily="34" charset="0"/>
              </a:rPr>
              <a:t>KRAV, EU-ekologiskt och Svenskt Sigill är bra, men vi vill veta mer – Exempelvis lösgående kor, betande nötkreatur och lamm, lösgående grisar, gårdskoncept</a:t>
            </a:r>
          </a:p>
        </p:txBody>
      </p:sp>
      <p:pic>
        <p:nvPicPr>
          <p:cNvPr id="27652" name="Picture 4" descr="logga 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734050"/>
            <a:ext cx="36179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ViKonsumenterHOÌ^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805488"/>
            <a:ext cx="43449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sv-SE" sz="3600" b="1" dirty="0" smtClean="0"/>
              <a:t>BEUC </a:t>
            </a:r>
            <a:r>
              <a:rPr lang="sv-SE" sz="3600" b="1" dirty="0" err="1" smtClean="0"/>
              <a:t>consumer</a:t>
            </a:r>
            <a:r>
              <a:rPr lang="sv-SE" sz="3600" b="1" dirty="0" smtClean="0"/>
              <a:t> survey on </a:t>
            </a:r>
            <a:r>
              <a:rPr lang="sv-SE" sz="3600" b="1" dirty="0" err="1" smtClean="0"/>
              <a:t>origin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labelling</a:t>
            </a:r>
            <a:r>
              <a:rPr lang="sv-SE" sz="3600" b="1" dirty="0" smtClean="0"/>
              <a:t> on </a:t>
            </a:r>
            <a:r>
              <a:rPr lang="sv-SE" sz="3600" b="1" dirty="0" err="1" smtClean="0"/>
              <a:t>food</a:t>
            </a:r>
            <a:r>
              <a:rPr lang="sv-SE" sz="3600" b="1" dirty="0" smtClean="0"/>
              <a:t> in </a:t>
            </a:r>
            <a:r>
              <a:rPr lang="sv-SE" sz="3600" b="1" dirty="0" err="1" smtClean="0"/>
              <a:t>four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European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countries</a:t>
            </a:r>
            <a:endParaRPr lang="sv-SE" sz="3600" b="1" dirty="0"/>
          </a:p>
        </p:txBody>
      </p:sp>
      <p:sp>
        <p:nvSpPr>
          <p:cNvPr id="4" name="Rektangel 3"/>
          <p:cNvSpPr/>
          <p:nvPr/>
        </p:nvSpPr>
        <p:spPr>
          <a:xfrm>
            <a:off x="539552" y="2855088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/>
          </a:p>
          <a:p>
            <a:r>
              <a:rPr lang="sv-SE" dirty="0"/>
              <a:t> </a:t>
            </a:r>
          </a:p>
          <a:p>
            <a:r>
              <a:rPr lang="sv-SE" dirty="0"/>
              <a:t> </a:t>
            </a:r>
          </a:p>
          <a:p>
            <a:r>
              <a:rPr lang="en-US" sz="3600" i="1" dirty="0"/>
              <a:t>Study on European consumers’ interest in, understanding of, and expectations for origin labelling on food </a:t>
            </a:r>
            <a:endParaRPr lang="en-US" sz="3600" dirty="0"/>
          </a:p>
          <a:p>
            <a:r>
              <a:rPr lang="sv-SE" sz="3600" dirty="0" err="1"/>
              <a:t>January</a:t>
            </a:r>
            <a:r>
              <a:rPr lang="sv-SE" sz="3600" dirty="0"/>
              <a:t> 2013 </a:t>
            </a:r>
          </a:p>
        </p:txBody>
      </p:sp>
    </p:spTree>
    <p:extLst>
      <p:ext uri="{BB962C8B-B14F-4D97-AF65-F5344CB8AC3E}">
        <p14:creationId xmlns:p14="http://schemas.microsoft.com/office/powerpoint/2010/main" val="17752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757</Words>
  <Application>Microsoft Office PowerPoint</Application>
  <PresentationFormat>Bildspel på skärmen (4:3)</PresentationFormat>
  <Paragraphs>67</Paragraphs>
  <Slides>13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5" baseType="lpstr">
      <vt:lpstr>Office-tema</vt:lpstr>
      <vt:lpstr>Diagram</vt:lpstr>
      <vt:lpstr>Ursprungsmärkning!</vt:lpstr>
      <vt:lpstr>Om ursprungsmärkning</vt:lpstr>
      <vt:lpstr>Skillnader i djurskydd  Sverige och EU   </vt:lpstr>
      <vt:lpstr>PowerPoint-presentation</vt:lpstr>
      <vt:lpstr>- - - - - - - - - - - - - - - - - - - - - - - - - - - - - - - - - - - - - - - - - - - - - - - - - - - - - - - - - - - - - - - - - - - - - - - - - - - - - - - - - - - - - - - - - - - - - - - - - - - - - - - - - - - - - - - - - - - - - - - - - </vt:lpstr>
      <vt:lpstr>- - - - - - - - - - - - - - - - - - - - - - - - - - - - - - - - - - - - - - - - - - - - - - - - - - - - - - - - - - - - - - - - - - - - - - - - - - - - - - - - - - - - - - - - - - - - - - - - - - - - - - - - - - - - - - - - - - - - - - - - - </vt:lpstr>
      <vt:lpstr>Djurskyddet Sverige 2010.  Är ursprungsland viktigt?</vt:lpstr>
      <vt:lpstr>  Hjälp att välja  Djurskyddet Sverige och Vi konsumenter Presseminarium mars 2010 </vt:lpstr>
      <vt:lpstr>BEUC consumer survey on origin labelling on food in four European countries</vt:lpstr>
      <vt:lpstr>PowerPoint-presentation</vt:lpstr>
      <vt:lpstr>PowerPoint-presentation</vt:lpstr>
      <vt:lpstr>PowerPoint-presentation</vt:lpstr>
      <vt:lpstr>Ursprung är inte bara  ursprungsland?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Gunnila</dc:creator>
  <cp:lastModifiedBy>Gunnila</cp:lastModifiedBy>
  <cp:revision>16</cp:revision>
  <dcterms:created xsi:type="dcterms:W3CDTF">2015-10-08T15:03:39Z</dcterms:created>
  <dcterms:modified xsi:type="dcterms:W3CDTF">2015-10-13T05:28:06Z</dcterms:modified>
</cp:coreProperties>
</file>